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56" r:id="rId3"/>
    <p:sldId id="258" r:id="rId4"/>
    <p:sldId id="355" r:id="rId5"/>
    <p:sldId id="399" r:id="rId6"/>
    <p:sldId id="363" r:id="rId7"/>
    <p:sldId id="364" r:id="rId8"/>
    <p:sldId id="365" r:id="rId9"/>
    <p:sldId id="371" r:id="rId10"/>
    <p:sldId id="381" r:id="rId11"/>
    <p:sldId id="380" r:id="rId12"/>
    <p:sldId id="406" r:id="rId13"/>
    <p:sldId id="357" r:id="rId14"/>
    <p:sldId id="397" r:id="rId15"/>
    <p:sldId id="382" r:id="rId16"/>
    <p:sldId id="405" r:id="rId17"/>
    <p:sldId id="413" r:id="rId18"/>
    <p:sldId id="398" r:id="rId19"/>
    <p:sldId id="376" r:id="rId20"/>
    <p:sldId id="375" r:id="rId21"/>
    <p:sldId id="415" r:id="rId22"/>
    <p:sldId id="374" r:id="rId23"/>
    <p:sldId id="378" r:id="rId24"/>
    <p:sldId id="416" r:id="rId25"/>
    <p:sldId id="379" r:id="rId26"/>
    <p:sldId id="386" r:id="rId27"/>
    <p:sldId id="407" r:id="rId28"/>
    <p:sldId id="388" r:id="rId29"/>
    <p:sldId id="401" r:id="rId30"/>
    <p:sldId id="404" r:id="rId31"/>
    <p:sldId id="387" r:id="rId32"/>
    <p:sldId id="411" r:id="rId33"/>
    <p:sldId id="408" r:id="rId34"/>
    <p:sldId id="392" r:id="rId35"/>
    <p:sldId id="409" r:id="rId36"/>
    <p:sldId id="412" r:id="rId37"/>
    <p:sldId id="395" r:id="rId38"/>
    <p:sldId id="414" r:id="rId39"/>
  </p:sldIdLst>
  <p:sldSz cx="12192000" cy="6858000"/>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12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ca Ortolani" initials="VO" lastIdx="1" clrIdx="0">
    <p:extLst>
      <p:ext uri="{19B8F6BF-5375-455C-9EA6-DF929625EA0E}">
        <p15:presenceInfo xmlns:p15="http://schemas.microsoft.com/office/powerpoint/2012/main" userId="S-1-5-21-1721254763-462695806-1538882281-30584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6" autoAdjust="0"/>
    <p:restoredTop sz="70833" autoAdjust="0"/>
  </p:normalViewPr>
  <p:slideViewPr>
    <p:cSldViewPr snapToGrid="0">
      <p:cViewPr varScale="1">
        <p:scale>
          <a:sx n="44" d="100"/>
          <a:sy n="44" d="100"/>
        </p:scale>
        <p:origin x="864" y="24"/>
      </p:cViewPr>
      <p:guideLst>
        <p:guide orient="horz" pos="2183"/>
        <p:guide pos="121"/>
      </p:guideLst>
    </p:cSldViewPr>
  </p:slideViewPr>
  <p:outlineViewPr>
    <p:cViewPr>
      <p:scale>
        <a:sx n="33" d="100"/>
        <a:sy n="33" d="100"/>
      </p:scale>
      <p:origin x="0" y="-8208"/>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42" d="100"/>
          <a:sy n="42" d="100"/>
        </p:scale>
        <p:origin x="2064"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oglio_di_lavoro_di_Microsoft_Excel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498630605956864"/>
          <c:y val="6.421013490563135E-2"/>
          <c:w val="0.84953668834873897"/>
          <c:h val="0.8068713577295078"/>
        </c:manualLayout>
      </c:layout>
      <c:barChart>
        <c:barDir val="bar"/>
        <c:grouping val="clustered"/>
        <c:varyColors val="0"/>
        <c:ser>
          <c:idx val="0"/>
          <c:order val="0"/>
          <c:tx>
            <c:strRef>
              <c:f>Sheet1!$B$1</c:f>
              <c:strCache>
                <c:ptCount val="1"/>
                <c:pt idx="0">
                  <c:v>2013</c:v>
                </c:pt>
              </c:strCache>
            </c:strRef>
          </c:tx>
          <c:spPr>
            <a:solidFill>
              <a:schemeClr val="accent1">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 accesso
ad Internet </c:v>
                </c:pt>
                <c:pt idx="1">
                  <c:v>In possesso di PC</c:v>
                </c:pt>
              </c:strCache>
            </c:strRef>
          </c:cat>
          <c:val>
            <c:numRef>
              <c:f>Sheet1!$B$2:$B$3</c:f>
              <c:numCache>
                <c:formatCode>0.00%</c:formatCode>
                <c:ptCount val="2"/>
                <c:pt idx="0">
                  <c:v>0.6070000000000001</c:v>
                </c:pt>
                <c:pt idx="1">
                  <c:v>0.62800000000000011</c:v>
                </c:pt>
              </c:numCache>
            </c:numRef>
          </c:val>
        </c:ser>
        <c:ser>
          <c:idx val="1"/>
          <c:order val="1"/>
          <c:tx>
            <c:strRef>
              <c:f>Sheet1!$C$1</c:f>
              <c:strCache>
                <c:ptCount val="1"/>
                <c:pt idx="0">
                  <c:v>2012</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 accesso
ad Internet </c:v>
                </c:pt>
                <c:pt idx="1">
                  <c:v>In possesso di PC</c:v>
                </c:pt>
              </c:strCache>
            </c:strRef>
          </c:cat>
          <c:val>
            <c:numRef>
              <c:f>Sheet1!$C$2:$C$3</c:f>
              <c:numCache>
                <c:formatCode>0.00%</c:formatCode>
                <c:ptCount val="2"/>
                <c:pt idx="0">
                  <c:v>0.55500000000000005</c:v>
                </c:pt>
                <c:pt idx="1">
                  <c:v>0.59300000000000008</c:v>
                </c:pt>
              </c:numCache>
            </c:numRef>
          </c:val>
        </c:ser>
        <c:ser>
          <c:idx val="2"/>
          <c:order val="2"/>
          <c:tx>
            <c:strRef>
              <c:f>Sheet1!$D$1</c:f>
              <c:strCache>
                <c:ptCount val="1"/>
                <c:pt idx="0">
                  <c:v>2011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 accesso
ad Internet </c:v>
                </c:pt>
                <c:pt idx="1">
                  <c:v>In possesso di PC</c:v>
                </c:pt>
              </c:strCache>
            </c:strRef>
          </c:cat>
          <c:val>
            <c:numRef>
              <c:f>Sheet1!$D$2:$D$3</c:f>
              <c:numCache>
                <c:formatCode>0.0%</c:formatCode>
                <c:ptCount val="2"/>
                <c:pt idx="0">
                  <c:v>0.54500000000000004</c:v>
                </c:pt>
                <c:pt idx="1">
                  <c:v>0.58800000000000008</c:v>
                </c:pt>
              </c:numCache>
            </c:numRef>
          </c:val>
        </c:ser>
        <c:ser>
          <c:idx val="3"/>
          <c:order val="3"/>
          <c:tx>
            <c:strRef>
              <c:f>Sheet1!$E$1</c:f>
              <c:strCache>
                <c:ptCount val="1"/>
                <c:pt idx="0">
                  <c:v>2010</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 accesso
ad Internet </c:v>
                </c:pt>
                <c:pt idx="1">
                  <c:v>In possesso di PC</c:v>
                </c:pt>
              </c:strCache>
            </c:strRef>
          </c:cat>
          <c:val>
            <c:numRef>
              <c:f>Sheet1!$E$2:$E$3</c:f>
              <c:numCache>
                <c:formatCode>0.0%</c:formatCode>
                <c:ptCount val="2"/>
                <c:pt idx="0">
                  <c:v>0.52400000000000002</c:v>
                </c:pt>
                <c:pt idx="1">
                  <c:v>0.57600000000000007</c:v>
                </c:pt>
              </c:numCache>
            </c:numRef>
          </c:val>
        </c:ser>
        <c:ser>
          <c:idx val="4"/>
          <c:order val="4"/>
          <c:tx>
            <c:strRef>
              <c:f>Sheet1!$F$1</c:f>
              <c:strCache>
                <c:ptCount val="1"/>
                <c:pt idx="0">
                  <c:v>2009</c:v>
                </c:pt>
              </c:strCache>
            </c:strRef>
          </c:tx>
          <c:spPr>
            <a:solidFill>
              <a:schemeClr val="accent1">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 accesso
ad Internet </c:v>
                </c:pt>
                <c:pt idx="1">
                  <c:v>In possesso di PC</c:v>
                </c:pt>
              </c:strCache>
            </c:strRef>
          </c:cat>
          <c:val>
            <c:numRef>
              <c:f>Sheet1!$F$2:$F$3</c:f>
              <c:numCache>
                <c:formatCode>0.0%</c:formatCode>
                <c:ptCount val="2"/>
                <c:pt idx="0">
                  <c:v>0.47300000000000003</c:v>
                </c:pt>
                <c:pt idx="1">
                  <c:v>0.54300000000000004</c:v>
                </c:pt>
              </c:numCache>
            </c:numRef>
          </c:val>
        </c:ser>
        <c:dLbls>
          <c:showLegendKey val="0"/>
          <c:showVal val="1"/>
          <c:showCatName val="0"/>
          <c:showSerName val="0"/>
          <c:showPercent val="0"/>
          <c:showBubbleSize val="0"/>
        </c:dLbls>
        <c:gapWidth val="182"/>
        <c:axId val="634819328"/>
        <c:axId val="634809808"/>
      </c:barChart>
      <c:catAx>
        <c:axId val="634819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crossAx val="634809808"/>
        <c:crosses val="autoZero"/>
        <c:auto val="1"/>
        <c:lblAlgn val="ctr"/>
        <c:lblOffset val="100"/>
        <c:noMultiLvlLbl val="0"/>
      </c:catAx>
      <c:valAx>
        <c:axId val="63480980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crossAx val="634819328"/>
        <c:crosses val="autoZero"/>
        <c:crossBetween val="between"/>
        <c:majorUnit val="0.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529107100410071"/>
          <c:y val="7.9267034511854476E-2"/>
          <c:w val="0.78422403544906838"/>
          <c:h val="0.81572626985200736"/>
        </c:manualLayout>
      </c:layout>
      <c:barChart>
        <c:barDir val="bar"/>
        <c:grouping val="clustered"/>
        <c:varyColors val="0"/>
        <c:ser>
          <c:idx val="0"/>
          <c:order val="0"/>
          <c:tx>
            <c:strRef>
              <c:f>Sheet1!$B$1</c:f>
              <c:strCache>
                <c:ptCount val="1"/>
                <c:pt idx="0">
                  <c:v>2013</c:v>
                </c:pt>
              </c:strCache>
            </c:strRef>
          </c:tx>
          <c:spPr>
            <a:solidFill>
              <a:schemeClr val="accent1">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 accesso
ad Internet </c:v>
                </c:pt>
                <c:pt idx="1">
                  <c:v>In possesso di PC</c:v>
                </c:pt>
              </c:strCache>
            </c:strRef>
          </c:cat>
          <c:val>
            <c:numRef>
              <c:f>Sheet1!$B$2:$B$3</c:f>
              <c:numCache>
                <c:formatCode>0.00%</c:formatCode>
                <c:ptCount val="2"/>
                <c:pt idx="0">
                  <c:v>0.8570000000000001</c:v>
                </c:pt>
                <c:pt idx="1">
                  <c:v>0.87800000000000011</c:v>
                </c:pt>
              </c:numCache>
            </c:numRef>
          </c:val>
        </c:ser>
        <c:ser>
          <c:idx val="1"/>
          <c:order val="1"/>
          <c:tx>
            <c:strRef>
              <c:f>Sheet1!$C$1</c:f>
              <c:strCache>
                <c:ptCount val="1"/>
                <c:pt idx="0">
                  <c:v>2012</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 accesso
ad Internet </c:v>
                </c:pt>
                <c:pt idx="1">
                  <c:v>In possesso di PC</c:v>
                </c:pt>
              </c:strCache>
            </c:strRef>
          </c:cat>
          <c:val>
            <c:numRef>
              <c:f>Sheet1!$C$2:$C$3</c:f>
              <c:numCache>
                <c:formatCode>0.00%</c:formatCode>
                <c:ptCount val="2"/>
                <c:pt idx="0" formatCode="0%">
                  <c:v>0.79</c:v>
                </c:pt>
                <c:pt idx="1">
                  <c:v>0.83900000000000008</c:v>
                </c:pt>
              </c:numCache>
            </c:numRef>
          </c:val>
        </c:ser>
        <c:ser>
          <c:idx val="2"/>
          <c:order val="2"/>
          <c:tx>
            <c:strRef>
              <c:f>Sheet1!$D$1</c:f>
              <c:strCache>
                <c:ptCount val="1"/>
                <c:pt idx="0">
                  <c:v>2011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 accesso
ad Internet </c:v>
                </c:pt>
                <c:pt idx="1">
                  <c:v>In possesso di PC</c:v>
                </c:pt>
              </c:strCache>
            </c:strRef>
          </c:cat>
          <c:val>
            <c:numRef>
              <c:f>Sheet1!$D$2:$D$3</c:f>
              <c:numCache>
                <c:formatCode>0.0%</c:formatCode>
                <c:ptCount val="2"/>
                <c:pt idx="0">
                  <c:v>0.78900000000000003</c:v>
                </c:pt>
                <c:pt idx="1">
                  <c:v>0.84400000000000008</c:v>
                </c:pt>
              </c:numCache>
            </c:numRef>
          </c:val>
        </c:ser>
        <c:ser>
          <c:idx val="3"/>
          <c:order val="3"/>
          <c:tx>
            <c:strRef>
              <c:f>Sheet1!$E$1</c:f>
              <c:strCache>
                <c:ptCount val="1"/>
                <c:pt idx="0">
                  <c:v>2010</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 accesso
ad Internet </c:v>
                </c:pt>
                <c:pt idx="1">
                  <c:v>In possesso di PC</c:v>
                </c:pt>
              </c:strCache>
            </c:strRef>
          </c:cat>
          <c:val>
            <c:numRef>
              <c:f>Sheet1!$E$2:$E$3</c:f>
              <c:numCache>
                <c:formatCode>0.0%</c:formatCode>
                <c:ptCount val="2"/>
                <c:pt idx="0">
                  <c:v>0.74700000000000011</c:v>
                </c:pt>
                <c:pt idx="1">
                  <c:v>0.81799999999999995</c:v>
                </c:pt>
              </c:numCache>
            </c:numRef>
          </c:val>
        </c:ser>
        <c:ser>
          <c:idx val="4"/>
          <c:order val="4"/>
          <c:tx>
            <c:strRef>
              <c:f>Sheet1!$F$1</c:f>
              <c:strCache>
                <c:ptCount val="1"/>
                <c:pt idx="0">
                  <c:v>2009</c:v>
                </c:pt>
              </c:strCache>
            </c:strRef>
          </c:tx>
          <c:spPr>
            <a:solidFill>
              <a:schemeClr val="accent1">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75000"/>
                        <a:lumOff val="25000"/>
                      </a:schemeClr>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 accesso
ad Internet </c:v>
                </c:pt>
                <c:pt idx="1">
                  <c:v>In possesso di PC</c:v>
                </c:pt>
              </c:strCache>
            </c:strRef>
          </c:cat>
          <c:val>
            <c:numRef>
              <c:f>Sheet1!$F$2:$F$3</c:f>
              <c:numCache>
                <c:formatCode>0.0%</c:formatCode>
                <c:ptCount val="2"/>
                <c:pt idx="0">
                  <c:v>0.68100000000000005</c:v>
                </c:pt>
                <c:pt idx="1">
                  <c:v>0.79</c:v>
                </c:pt>
              </c:numCache>
            </c:numRef>
          </c:val>
        </c:ser>
        <c:dLbls>
          <c:showLegendKey val="0"/>
          <c:showVal val="1"/>
          <c:showCatName val="0"/>
          <c:showSerName val="0"/>
          <c:showPercent val="0"/>
          <c:showBubbleSize val="0"/>
        </c:dLbls>
        <c:gapWidth val="182"/>
        <c:axId val="634821008"/>
        <c:axId val="634822128"/>
      </c:barChart>
      <c:catAx>
        <c:axId val="634821008"/>
        <c:scaling>
          <c:orientation val="minMax"/>
        </c:scaling>
        <c:delete val="0"/>
        <c:axPos val="l"/>
        <c:majorGridlines>
          <c:spPr>
            <a:ln w="9525" cap="flat" cmpd="sng" algn="ctr">
              <a:no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crossAx val="634822128"/>
        <c:crosses val="autoZero"/>
        <c:auto val="1"/>
        <c:lblAlgn val="ctr"/>
        <c:lblOffset val="100"/>
        <c:noMultiLvlLbl val="0"/>
      </c:catAx>
      <c:valAx>
        <c:axId val="634822128"/>
        <c:scaling>
          <c:orientation val="minMax"/>
          <c:max val="1"/>
        </c:scaling>
        <c:delete val="0"/>
        <c:axPos val="b"/>
        <c:majorGridlines>
          <c:spPr>
            <a:ln w="9525" cap="flat" cmpd="sng" algn="ctr">
              <a:no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crossAx val="634821008"/>
        <c:crosses val="autoZero"/>
        <c:crossBetween val="between"/>
        <c:majorUnit val="0.5"/>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148143174666016E-2"/>
          <c:y val="2.7744208014274952E-3"/>
          <c:w val="0.97293004723096377"/>
          <c:h val="0.86908403917220023"/>
        </c:manualLayout>
      </c:layout>
      <c:barChart>
        <c:barDir val="col"/>
        <c:grouping val="clustered"/>
        <c:varyColors val="0"/>
        <c:ser>
          <c:idx val="0"/>
          <c:order val="0"/>
          <c:tx>
            <c:strRef>
              <c:f>Foglio1!$B$1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600" b="0" i="0" u="none" strike="noStrike" kern="1200" baseline="0">
                    <a:solidFill>
                      <a:schemeClr val="bg1"/>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Foglio1!$A$2:$A$6</c:f>
              <c:strCache>
                <c:ptCount val="4"/>
                <c:pt idx="0">
                  <c:v>Motore di Ricerca</c:v>
                </c:pt>
                <c:pt idx="1">
                  <c:v>eMail con allegati</c:v>
                </c:pt>
                <c:pt idx="2">
                  <c:v>Chat e Forum</c:v>
                </c:pt>
                <c:pt idx="3">
                  <c:v>Social Network</c:v>
                </c:pt>
              </c:strCache>
            </c:strRef>
          </c:cat>
          <c:val>
            <c:numRef>
              <c:f>Foglio1!$B$2:$B$6</c:f>
              <c:numCache>
                <c:formatCode>0.0%</c:formatCode>
                <c:ptCount val="5"/>
                <c:pt idx="0">
                  <c:v>0.96200000000000008</c:v>
                </c:pt>
                <c:pt idx="1">
                  <c:v>0.83300000000000007</c:v>
                </c:pt>
                <c:pt idx="2">
                  <c:v>0.59499999999999997</c:v>
                </c:pt>
                <c:pt idx="3">
                  <c:v>0.53200000000000003</c:v>
                </c:pt>
              </c:numCache>
            </c:numRef>
          </c:val>
        </c:ser>
        <c:dLbls>
          <c:showLegendKey val="0"/>
          <c:showVal val="1"/>
          <c:showCatName val="0"/>
          <c:showSerName val="0"/>
          <c:showPercent val="0"/>
          <c:showBubbleSize val="0"/>
        </c:dLbls>
        <c:gapWidth val="219"/>
        <c:overlap val="-27"/>
        <c:axId val="634818768"/>
        <c:axId val="634824368"/>
      </c:barChart>
      <c:catAx>
        <c:axId val="63481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mn-lt"/>
                <a:ea typeface="+mn-ea"/>
                <a:cs typeface="+mn-cs"/>
              </a:defRPr>
            </a:pPr>
            <a:endParaRPr lang="it-IT"/>
          </a:p>
        </c:txPr>
        <c:crossAx val="634824368"/>
        <c:crosses val="autoZero"/>
        <c:auto val="1"/>
        <c:lblAlgn val="ctr"/>
        <c:lblOffset val="100"/>
        <c:noMultiLvlLbl val="0"/>
      </c:catAx>
      <c:valAx>
        <c:axId val="634824368"/>
        <c:scaling>
          <c:orientation val="minMax"/>
        </c:scaling>
        <c:delete val="1"/>
        <c:axPos val="l"/>
        <c:majorGridlines>
          <c:spPr>
            <a:ln w="9525" cap="flat" cmpd="sng" algn="ctr">
              <a:noFill/>
              <a:round/>
            </a:ln>
            <a:effectLst/>
          </c:spPr>
        </c:majorGridlines>
        <c:numFmt formatCode="0.0%" sourceLinked="1"/>
        <c:majorTickMark val="none"/>
        <c:minorTickMark val="none"/>
        <c:tickLblPos val="nextTo"/>
        <c:crossAx val="634818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it-IT"/>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CB09CB4F-E8E8-4A1A-BFEE-07008CB2A940}" type="datetimeFigureOut">
              <a:rPr lang="it-IT" smtClean="0"/>
              <a:pPr/>
              <a:t>29/03/2019</a:t>
            </a:fld>
            <a:endParaRPr lang="it-IT"/>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it-IT"/>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it-IT"/>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D9D7AEF3-3D85-42E7-9787-DEB89B9A7C6B}" type="slidenum">
              <a:rPr lang="it-IT" smtClean="0"/>
              <a:pPr/>
              <a:t>‹N›</a:t>
            </a:fld>
            <a:endParaRPr lang="it-IT"/>
          </a:p>
        </p:txBody>
      </p:sp>
    </p:spTree>
    <p:extLst>
      <p:ext uri="{BB962C8B-B14F-4D97-AF65-F5344CB8AC3E}">
        <p14:creationId xmlns:p14="http://schemas.microsoft.com/office/powerpoint/2010/main" val="126847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icrosoft.com/italy/sicurionline/home.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9D7AEF3-3D85-42E7-9787-DEB89B9A7C6B}" type="slidenum">
              <a:rPr lang="it-IT" smtClean="0"/>
              <a:pPr/>
              <a:t>1</a:t>
            </a:fld>
            <a:endParaRPr lang="it-IT"/>
          </a:p>
        </p:txBody>
      </p:sp>
    </p:spTree>
    <p:extLst>
      <p:ext uri="{BB962C8B-B14F-4D97-AF65-F5344CB8AC3E}">
        <p14:creationId xmlns:p14="http://schemas.microsoft.com/office/powerpoint/2010/main" val="1599667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326149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aseline="0" dirty="0" smtClean="0"/>
              <a:t>DEMO:</a:t>
            </a:r>
          </a:p>
          <a:p>
            <a:pPr defTabSz="990438">
              <a:lnSpc>
                <a:spcPct val="90000"/>
              </a:lnSpc>
              <a:spcAft>
                <a:spcPts val="361"/>
              </a:spcAft>
              <a:defRPr/>
            </a:pPr>
            <a:r>
              <a:rPr lang="en-US" baseline="0" dirty="0" err="1" smtClean="0"/>
              <a:t>Visitare</a:t>
            </a:r>
            <a:r>
              <a:rPr lang="en-US" baseline="0" dirty="0" smtClean="0"/>
              <a:t> </a:t>
            </a:r>
            <a:r>
              <a:rPr lang="en-US" baseline="0" dirty="0" err="1" smtClean="0"/>
              <a:t>sito</a:t>
            </a:r>
            <a:r>
              <a:rPr lang="en-US" baseline="0" dirty="0" smtClean="0"/>
              <a:t> </a:t>
            </a:r>
            <a:r>
              <a:rPr lang="it-IT" sz="1000" dirty="0" smtClean="0">
                <a:hlinkClick r:id="rId3"/>
              </a:rPr>
              <a:t>http://www.microsoft.com/italy/sicurionline/home.aspx</a:t>
            </a:r>
            <a:endParaRPr lang="it-IT" sz="1000" dirty="0" smtClean="0"/>
          </a:p>
          <a:p>
            <a:r>
              <a:rPr lang="en-US" baseline="0" dirty="0" smtClean="0"/>
              <a:t>(</a:t>
            </a:r>
            <a:r>
              <a:rPr lang="en-US" baseline="0" dirty="0" err="1" smtClean="0"/>
              <a:t>soprattutto</a:t>
            </a:r>
            <a:r>
              <a:rPr lang="en-US" baseline="0" dirty="0" smtClean="0"/>
              <a:t> </a:t>
            </a:r>
            <a:r>
              <a:rPr lang="en-US" baseline="0" dirty="0" err="1" smtClean="0"/>
              <a:t>parti</a:t>
            </a:r>
            <a:r>
              <a:rPr lang="en-US" baseline="0" dirty="0" smtClean="0"/>
              <a:t> </a:t>
            </a:r>
            <a:r>
              <a:rPr lang="en-US" baseline="0" dirty="0" err="1" smtClean="0"/>
              <a:t>riguardanti</a:t>
            </a:r>
            <a:r>
              <a:rPr lang="en-US" baseline="0" dirty="0" smtClean="0"/>
              <a:t> </a:t>
            </a:r>
            <a:r>
              <a:rPr lang="en-US" baseline="0" dirty="0" err="1" smtClean="0"/>
              <a:t>il</a:t>
            </a:r>
            <a:r>
              <a:rPr lang="en-US" baseline="0" dirty="0" smtClean="0"/>
              <a:t> </a:t>
            </a:r>
            <a:r>
              <a:rPr lang="en-US" baseline="0" dirty="0" err="1" smtClean="0"/>
              <a:t>cyberbullismo</a:t>
            </a:r>
            <a:r>
              <a:rPr lang="en-US" baseline="0" dirty="0" smtClean="0"/>
              <a:t>)</a:t>
            </a:r>
          </a:p>
        </p:txBody>
      </p:sp>
      <p:sp>
        <p:nvSpPr>
          <p:cNvPr id="4" name="Segnaposto numero diapositiva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541526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9D7AEF3-3D85-42E7-9787-DEB89B9A7C6B}" type="slidenum">
              <a:rPr lang="it-IT" smtClean="0"/>
              <a:pPr/>
              <a:t>12</a:t>
            </a:fld>
            <a:endParaRPr lang="it-IT"/>
          </a:p>
        </p:txBody>
      </p:sp>
    </p:spTree>
    <p:extLst>
      <p:ext uri="{BB962C8B-B14F-4D97-AF65-F5344CB8AC3E}">
        <p14:creationId xmlns:p14="http://schemas.microsoft.com/office/powerpoint/2010/main" val="896416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it-IT" sz="1300" dirty="0" smtClean="0"/>
              <a:t>La curiosità, unita all'ingenuità tipica dei più piccoli, può metterli in condizione di rischio nel momento in cui vengono avvicinati online da soggetti con cattive intenzioni, per esempio pedofili. Sarebbe opportuno per questo motivo </a:t>
            </a:r>
            <a:r>
              <a:rPr lang="it-IT" sz="1300" b="1" dirty="0" smtClean="0"/>
              <a:t>accompagnare i bambini nella navigazione</a:t>
            </a:r>
            <a:r>
              <a:rPr lang="it-IT" sz="1300" dirty="0" smtClean="0"/>
              <a:t> e consentire l'utilizzo della chat solo a contatti precedentemente verificati. </a:t>
            </a:r>
            <a:r>
              <a:rPr lang="it-IT" dirty="0" smtClean="0"/>
              <a:t>Scopri come Windows 8 migliora la sicurezza per i tuoi figli con la configurazione degli account, le restrizioni e il monitoraggio delle attività. </a:t>
            </a:r>
          </a:p>
          <a:p>
            <a:endParaRPr lang="it-IT" dirty="0"/>
          </a:p>
        </p:txBody>
      </p:sp>
      <p:sp>
        <p:nvSpPr>
          <p:cNvPr id="4" name="Slide Number Placeholder 3"/>
          <p:cNvSpPr>
            <a:spLocks noGrp="1"/>
          </p:cNvSpPr>
          <p:nvPr>
            <p:ph type="sldNum" sz="quarter" idx="10"/>
          </p:nvPr>
        </p:nvSpPr>
        <p:spPr/>
        <p:txBody>
          <a:bodyPr/>
          <a:lstStyle/>
          <a:p>
            <a:fld id="{D9D7AEF3-3D85-42E7-9787-DEB89B9A7C6B}" type="slidenum">
              <a:rPr lang="it-IT" smtClean="0"/>
              <a:pPr/>
              <a:t>13</a:t>
            </a:fld>
            <a:endParaRPr lang="it-IT"/>
          </a:p>
        </p:txBody>
      </p:sp>
    </p:spTree>
    <p:extLst>
      <p:ext uri="{BB962C8B-B14F-4D97-AF65-F5344CB8AC3E}">
        <p14:creationId xmlns:p14="http://schemas.microsoft.com/office/powerpoint/2010/main" val="341447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trike="noStrike" baseline="0" noProof="0" dirty="0" smtClean="0">
                <a:solidFill>
                  <a:srgbClr val="FF0000"/>
                </a:solidFill>
              </a:rPr>
              <a:t>Per maggiori informazioni http://windows.microsoft.com/it-it/windows/set-up-family-safety#set-up-family-safety=windows-8</a:t>
            </a:r>
          </a:p>
          <a:p>
            <a:endParaRPr lang="it-IT" baseline="0" noProof="0" dirty="0" smtClean="0"/>
          </a:p>
          <a:p>
            <a:r>
              <a:rPr lang="it-IT" dirty="0" smtClean="0"/>
              <a:t>Family Safety può rivelarsi utile. Questo strumento infatti ti informa sui siti Web visitati dai tuoi figli e sui giochi che hanno usato. Puoi anche scegliere di bloccare o consentire siti Web specifici o altro contenuto e addirittura di limitare la quantità di tempo che possono trascorrere al PC. Così avrai più tempo per scoprire quali sono i loro molteplici interessi. Con Windows puoi aiutare i tuoi figli a usare il PC in modo responsabile</a:t>
            </a:r>
            <a:endParaRPr lang="it-IT" baseline="0" noProof="0" dirty="0" smtClean="0"/>
          </a:p>
          <a:p>
            <a:endParaRPr lang="it-IT" baseline="0" noProof="0" dirty="0" smtClean="0"/>
          </a:p>
          <a:p>
            <a:pPr defTabSz="990478">
              <a:defRPr/>
            </a:pPr>
            <a:r>
              <a:rPr lang="it-IT" dirty="0" smtClean="0"/>
              <a:t>Spesso i ragazzi non conoscono tutte le potenzialità del browser e lasciano tracce della loro navigazioni che possono essere utilizzate dai genitori per verificare i siti visitati. Se ti accorgi che i tuoi figli visitano siti non adatti, per esempio pornografici, evita di dire loro come lo hai scoperto e cerca di affrontare il problema avviando una discussione costruttiva.</a:t>
            </a:r>
            <a:endParaRPr lang="it-IT" dirty="0" smtClean="0">
              <a:effectLst/>
            </a:endParaRPr>
          </a:p>
          <a:p>
            <a:endParaRPr lang="it-IT" baseline="0" noProof="0" dirty="0" smtClean="0"/>
          </a:p>
        </p:txBody>
      </p:sp>
      <p:sp>
        <p:nvSpPr>
          <p:cNvPr id="4" name="Segnaposto numero diapositiva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75083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9D7AEF3-3D85-42E7-9787-DEB89B9A7C6B}" type="slidenum">
              <a:rPr lang="it-IT" smtClean="0"/>
              <a:pPr/>
              <a:t>15</a:t>
            </a:fld>
            <a:endParaRPr lang="it-IT"/>
          </a:p>
        </p:txBody>
      </p:sp>
    </p:spTree>
    <p:extLst>
      <p:ext uri="{BB962C8B-B14F-4D97-AF65-F5344CB8AC3E}">
        <p14:creationId xmlns:p14="http://schemas.microsoft.com/office/powerpoint/2010/main" val="2809187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effectLst/>
              </a:rPr>
              <a:t>Sapevi che attraverso un </a:t>
            </a:r>
            <a:r>
              <a:rPr lang="it-IT" dirty="0" err="1" smtClean="0">
                <a:effectLst/>
              </a:rPr>
              <a:t>trojan</a:t>
            </a:r>
            <a:r>
              <a:rPr lang="it-IT" dirty="0" smtClean="0">
                <a:effectLst/>
              </a:rPr>
              <a:t> </a:t>
            </a:r>
            <a:r>
              <a:rPr lang="it-IT" dirty="0" err="1" smtClean="0">
                <a:effectLst/>
              </a:rPr>
              <a:t>horse</a:t>
            </a:r>
            <a:r>
              <a:rPr lang="it-IT" dirty="0" smtClean="0">
                <a:effectLst/>
              </a:rPr>
              <a:t> il tuo PC potrebbe essere infettato da un bot? Se questa domanda ti è chiara come un'iscrizione in aramaico antico, significa che non conosci abbastanza le potenziali minacce per il tuo PC. </a:t>
            </a:r>
            <a:r>
              <a:rPr lang="it-IT" dirty="0" err="1" smtClean="0">
                <a:effectLst/>
              </a:rPr>
              <a:t>Worm</a:t>
            </a:r>
            <a:r>
              <a:rPr lang="it-IT" dirty="0" smtClean="0">
                <a:effectLst/>
              </a:rPr>
              <a:t>, </a:t>
            </a:r>
            <a:r>
              <a:rPr lang="it-IT" dirty="0" err="1" smtClean="0">
                <a:effectLst/>
              </a:rPr>
              <a:t>trojan</a:t>
            </a:r>
            <a:r>
              <a:rPr lang="it-IT" dirty="0" smtClean="0">
                <a:effectLst/>
              </a:rPr>
              <a:t> </a:t>
            </a:r>
            <a:r>
              <a:rPr lang="it-IT" dirty="0" err="1" smtClean="0">
                <a:effectLst/>
              </a:rPr>
              <a:t>horse</a:t>
            </a:r>
            <a:r>
              <a:rPr lang="it-IT" dirty="0" smtClean="0">
                <a:effectLst/>
              </a:rPr>
              <a:t>, </a:t>
            </a:r>
            <a:r>
              <a:rPr lang="it-IT" dirty="0" err="1" smtClean="0">
                <a:effectLst/>
              </a:rPr>
              <a:t>malware</a:t>
            </a:r>
            <a:r>
              <a:rPr lang="it-IT" dirty="0" smtClean="0">
                <a:effectLst/>
              </a:rPr>
              <a:t>, </a:t>
            </a:r>
            <a:r>
              <a:rPr lang="it-IT" dirty="0" err="1" smtClean="0">
                <a:effectLst/>
              </a:rPr>
              <a:t>hoax</a:t>
            </a:r>
            <a:r>
              <a:rPr lang="it-IT" dirty="0" smtClean="0">
                <a:effectLst/>
              </a:rPr>
              <a:t>, bot, </a:t>
            </a:r>
            <a:r>
              <a:rPr lang="it-IT" dirty="0" err="1" smtClean="0">
                <a:effectLst/>
              </a:rPr>
              <a:t>spyware</a:t>
            </a:r>
            <a:r>
              <a:rPr lang="it-IT" dirty="0" smtClean="0">
                <a:effectLst/>
              </a:rPr>
              <a:t> l'elenco delle tipologie di virus informatici si allunga sempre di più. Per fortuna anche gli </a:t>
            </a:r>
            <a:r>
              <a:rPr lang="it-IT" b="1" dirty="0" smtClean="0">
                <a:effectLst/>
              </a:rPr>
              <a:t>antivirus</a:t>
            </a:r>
            <a:r>
              <a:rPr lang="it-IT" dirty="0" smtClean="0">
                <a:effectLst/>
              </a:rPr>
              <a:t> diventano sempre più sofisticati, ma non basta.</a:t>
            </a:r>
          </a:p>
          <a:p>
            <a:r>
              <a:rPr lang="it-IT" b="1" dirty="0" smtClean="0">
                <a:effectLst/>
              </a:rPr>
              <a:t>Sei tu il primo a dover conoscere meglio queste insidie</a:t>
            </a:r>
            <a:r>
              <a:rPr lang="it-IT" dirty="0" smtClean="0">
                <a:effectLst/>
              </a:rPr>
              <a:t>, così saprai capire al volo quando un innocuo messaggio via email nasconde un potente virus o da quali siti si possono scaricare programmi in completa sicurezza.</a:t>
            </a:r>
            <a:endParaRPr lang="it-IT" dirty="0"/>
          </a:p>
        </p:txBody>
      </p:sp>
      <p:sp>
        <p:nvSpPr>
          <p:cNvPr id="4" name="Slide Number Placeholder 3"/>
          <p:cNvSpPr>
            <a:spLocks noGrp="1"/>
          </p:cNvSpPr>
          <p:nvPr>
            <p:ph type="sldNum" sz="quarter" idx="10"/>
          </p:nvPr>
        </p:nvSpPr>
        <p:spPr/>
        <p:txBody>
          <a:bodyPr/>
          <a:lstStyle/>
          <a:p>
            <a:fld id="{D9D7AEF3-3D85-42E7-9787-DEB89B9A7C6B}" type="slidenum">
              <a:rPr lang="it-IT" smtClean="0">
                <a:solidFill>
                  <a:prstClr val="black"/>
                </a:solidFill>
              </a:rPr>
              <a:pPr/>
              <a:t>16</a:t>
            </a:fld>
            <a:endParaRPr lang="it-IT">
              <a:solidFill>
                <a:prstClr val="black"/>
              </a:solidFill>
            </a:endParaRPr>
          </a:p>
        </p:txBody>
      </p:sp>
    </p:spTree>
    <p:extLst>
      <p:ext uri="{BB962C8B-B14F-4D97-AF65-F5344CB8AC3E}">
        <p14:creationId xmlns:p14="http://schemas.microsoft.com/office/powerpoint/2010/main" val="2661238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15" indent="-185715" defTabSz="990478">
              <a:buFont typeface="Arial" panose="020B0604020202020204" pitchFamily="34" charset="0"/>
              <a:buChar char="•"/>
              <a:defRPr/>
            </a:pPr>
            <a:endParaRPr lang="it-IT" dirty="0" smtClean="0"/>
          </a:p>
          <a:p>
            <a:pPr marL="185715" indent="-185715" defTabSz="990478">
              <a:buFont typeface="Arial" panose="020B0604020202020204" pitchFamily="34" charset="0"/>
              <a:buChar char="•"/>
              <a:defRPr/>
            </a:pPr>
            <a:r>
              <a:rPr lang="it-IT" dirty="0" smtClean="0"/>
              <a:t>Quando su un sito Microsoft vengono richieste le informazioni sull'età e gli utenti si qualificano come minori di 13 anni, il sito impedirà a tali utenti di fornire informazioni personali o tenterà di ottenere il consenso dai genitori per la raccolta, l'utilizzo e la condivisione delle informazioni personali dei minori. Ai bambini di età inferiore ai 13 anni verranno richieste unicamente le informazioni ragionevolmente necessarie per la fornitura dei servizi e nessuna informazione aggiuntiva. </a:t>
            </a:r>
          </a:p>
          <a:p>
            <a:pPr defTabSz="990478">
              <a:defRPr/>
            </a:pPr>
            <a:endParaRPr lang="it-IT" dirty="0" smtClean="0"/>
          </a:p>
          <a:p>
            <a:endParaRPr lang="it-IT" dirty="0"/>
          </a:p>
        </p:txBody>
      </p:sp>
      <p:sp>
        <p:nvSpPr>
          <p:cNvPr id="4" name="Slide Number Placeholder 3"/>
          <p:cNvSpPr>
            <a:spLocks noGrp="1"/>
          </p:cNvSpPr>
          <p:nvPr>
            <p:ph type="sldNum" sz="quarter" idx="10"/>
          </p:nvPr>
        </p:nvSpPr>
        <p:spPr/>
        <p:txBody>
          <a:bodyPr/>
          <a:lstStyle/>
          <a:p>
            <a:fld id="{D9D7AEF3-3D85-42E7-9787-DEB89B9A7C6B}" type="slidenum">
              <a:rPr lang="it-IT" smtClean="0"/>
              <a:pPr/>
              <a:t>17</a:t>
            </a:fld>
            <a:endParaRPr lang="it-IT"/>
          </a:p>
        </p:txBody>
      </p:sp>
    </p:spTree>
    <p:extLst>
      <p:ext uri="{BB962C8B-B14F-4D97-AF65-F5344CB8AC3E}">
        <p14:creationId xmlns:p14="http://schemas.microsoft.com/office/powerpoint/2010/main" val="681353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noProof="0" dirty="0" smtClean="0"/>
              <a:t>DEMO:</a:t>
            </a:r>
            <a:endParaRPr lang="it-IT" baseline="0" noProof="0" dirty="0" smtClean="0"/>
          </a:p>
          <a:p>
            <a:pPr marL="185715" indent="-185715">
              <a:buFont typeface="Arial" panose="020B0604020202020204" pitchFamily="34" charset="0"/>
              <a:buChar char="•"/>
            </a:pPr>
            <a:r>
              <a:rPr lang="it-IT" baseline="0" noProof="0" dirty="0" smtClean="0"/>
              <a:t>Spiegare come si aggiorna da Internet Explorer 11 e dove si scarica</a:t>
            </a:r>
          </a:p>
          <a:p>
            <a:pPr marL="185715" indent="-185715">
              <a:buFont typeface="Arial" panose="020B0604020202020204" pitchFamily="34" charset="0"/>
              <a:buChar char="•"/>
            </a:pPr>
            <a:r>
              <a:rPr lang="it-IT" baseline="0" noProof="0" dirty="0" smtClean="0"/>
              <a:t>Demo SmartScreen http://ie8subdemosite.cloudapp.net/smartscreen/contoso.html -</a:t>
            </a:r>
          </a:p>
          <a:p>
            <a:pPr marL="185715" indent="-185715">
              <a:buFont typeface="Arial" panose="020B0604020202020204" pitchFamily="34" charset="0"/>
              <a:buChar char="•"/>
            </a:pPr>
            <a:endParaRPr lang="it-IT" baseline="0" noProof="0" dirty="0" smtClean="0"/>
          </a:p>
          <a:p>
            <a:r>
              <a:rPr lang="it-IT" dirty="0" smtClean="0"/>
              <a:t>Il filtro SmartScreen consente di identificare i siti Web di phishing e contenenti malware e aiuta l'utente a prendere decisioni consapevoli riguardo i download. Il filtro SmartScreen offre tre tipi di protezione:</a:t>
            </a:r>
          </a:p>
          <a:p>
            <a:r>
              <a:rPr lang="it-IT" dirty="0" smtClean="0"/>
              <a:t>Durante l'esplorazione del Web, analizza le pagine e verifica se presentano caratteristiche sospette. Se rileva pagine sospette, il filtro SmartScreen visualizza un avviso che offre la possibilità di interagire e che consiglia di procedere con cautela.</a:t>
            </a:r>
          </a:p>
          <a:p>
            <a:r>
              <a:rPr lang="it-IT" dirty="0" smtClean="0"/>
              <a:t>Il filtro SmartScreen controlla i siti visitati sulla base di un elenco dinamico dei siti malware e dediti al phishing segnalati. Se il nome del sito controllato è presente nell'elenco, il filtro SmartScreen visualizza un avviso che indica che il sito è stato bloccato per sicurezza. </a:t>
            </a:r>
          </a:p>
          <a:p>
            <a:r>
              <a:rPr lang="it-IT" dirty="0" smtClean="0"/>
              <a:t>Il filtro SmartScreen controlla i file scaricati dal Web sulla base di un elenco di siti malware segnalati e programmi ritenuti poco sicuri. Se trova una corrispondenza, il filtro SmartScreen informa l'utente che il download è stato bloccato per sicurezza. Il filtro SmartScreen controlla i file scaricati anche in base a un elenco di file conosciuti e scaricati da numerosi utenti di Internet Explorer. Se il file scaricato non è presente nell'elenco, il filtro SmartScreen avvisa l'utente.</a:t>
            </a:r>
          </a:p>
          <a:p>
            <a:r>
              <a:rPr lang="it-IT" dirty="0" smtClean="0"/>
              <a:t>Per ulteriori informazioni:</a:t>
            </a:r>
            <a:r>
              <a:rPr lang="it-IT" baseline="0" dirty="0" smtClean="0"/>
              <a:t> http://windows.microsoft.com/it-it/windows7/smartscreen-filter-frequently-asked-questions-ie9</a:t>
            </a:r>
          </a:p>
          <a:p>
            <a:endParaRPr lang="it-IT" baseline="0" noProof="0" dirty="0" smtClean="0"/>
          </a:p>
          <a:p>
            <a:r>
              <a:rPr lang="it-IT" baseline="0" noProof="0" dirty="0" smtClean="0"/>
              <a:t>Se un utente ha ancora</a:t>
            </a:r>
            <a:r>
              <a:rPr lang="it-IT" b="1" baseline="0" noProof="0" dirty="0" smtClean="0"/>
              <a:t> Windows XP</a:t>
            </a:r>
            <a:r>
              <a:rPr lang="it-IT" baseline="0" noProof="0" dirty="0" smtClean="0"/>
              <a:t> ricordare che il supporto è finito e che è opportuno passare all’ultima versione del sistema operativo per essere sempre protetti al meglio. </a:t>
            </a:r>
          </a:p>
          <a:p>
            <a:endParaRPr lang="it-IT" baseline="0" noProof="0" dirty="0" smtClean="0"/>
          </a:p>
        </p:txBody>
      </p:sp>
      <p:sp>
        <p:nvSpPr>
          <p:cNvPr id="4" name="Segnaposto numero diapositiva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43435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noProof="0" dirty="0" smtClean="0"/>
              <a:t>DEMO:</a:t>
            </a:r>
            <a:endParaRPr lang="it-IT" baseline="0" noProof="0" dirty="0" smtClean="0"/>
          </a:p>
          <a:p>
            <a:pPr marL="185715" indent="-185715">
              <a:buFont typeface="Arial" panose="020B0604020202020204" pitchFamily="34" charset="0"/>
              <a:buChar char="•"/>
            </a:pPr>
            <a:r>
              <a:rPr lang="it-IT" baseline="0" noProof="0" dirty="0" smtClean="0"/>
              <a:t>Far vedere il sito outlook.com </a:t>
            </a:r>
          </a:p>
          <a:p>
            <a:pPr marL="185715" indent="-185715">
              <a:buFont typeface="Arial" panose="020B0604020202020204" pitchFamily="34" charset="0"/>
              <a:buChar char="•"/>
            </a:pPr>
            <a:r>
              <a:rPr lang="it-IT" baseline="0" noProof="0" dirty="0" smtClean="0"/>
              <a:t>Spiegare come disiscriversi dalle newsletter</a:t>
            </a:r>
          </a:p>
          <a:p>
            <a:pPr marL="185715" indent="-185715">
              <a:buFont typeface="Arial" panose="020B0604020202020204" pitchFamily="34" charset="0"/>
              <a:buChar char="•"/>
            </a:pPr>
            <a:r>
              <a:rPr lang="it-IT" baseline="0" noProof="0" dirty="0" smtClean="0"/>
              <a:t>Antispam</a:t>
            </a:r>
          </a:p>
          <a:p>
            <a:pPr marL="185715" indent="-185715">
              <a:buFont typeface="Arial" panose="020B0604020202020204" pitchFamily="34" charset="0"/>
              <a:buChar char="•"/>
            </a:pPr>
            <a:r>
              <a:rPr lang="it-IT" baseline="0" noProof="0" dirty="0" err="1" smtClean="0"/>
              <a:t>SmartScreen</a:t>
            </a:r>
            <a:endParaRPr lang="it-IT" baseline="0" noProof="0" dirty="0" smtClean="0"/>
          </a:p>
          <a:p>
            <a:endParaRPr lang="it-IT" noProof="0" dirty="0"/>
          </a:p>
        </p:txBody>
      </p:sp>
      <p:sp>
        <p:nvSpPr>
          <p:cNvPr id="4" name="Segnaposto numero diapositiva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3148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9D7AEF3-3D85-42E7-9787-DEB89B9A7C6B}" type="slidenum">
              <a:rPr lang="it-IT" smtClean="0"/>
              <a:pPr/>
              <a:t>2</a:t>
            </a:fld>
            <a:endParaRPr lang="it-IT"/>
          </a:p>
        </p:txBody>
      </p:sp>
    </p:spTree>
    <p:extLst>
      <p:ext uri="{BB962C8B-B14F-4D97-AF65-F5344CB8AC3E}">
        <p14:creationId xmlns:p14="http://schemas.microsoft.com/office/powerpoint/2010/main" val="853879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noProof="0" dirty="0" smtClean="0"/>
              <a:t>DEMO:</a:t>
            </a:r>
          </a:p>
          <a:p>
            <a:endParaRPr lang="it-IT" baseline="0" noProof="0" dirty="0" smtClean="0"/>
          </a:p>
          <a:p>
            <a:r>
              <a:rPr lang="it-IT" dirty="0" smtClean="0"/>
              <a:t>In Windows 8.1 e Windows RT 8.1 Windows Defender offre lo stesso livello di protezione da malware di Microsoft Security Essentials. Non puoi usare Microsoft Security Essentials con Windows 8 e Windows RT, ma non è comunque necessario, perché Windows Defender è già incluso e pronto all'uso. </a:t>
            </a:r>
            <a:endParaRPr lang="it-IT" baseline="0" noProof="0" dirty="0" smtClean="0"/>
          </a:p>
          <a:p>
            <a:endParaRPr lang="it-IT" baseline="0" noProof="0" dirty="0" smtClean="0"/>
          </a:p>
          <a:p>
            <a:pPr marL="247620" indent="-247620">
              <a:buAutoNum type="arabicParenR"/>
            </a:pPr>
            <a:r>
              <a:rPr lang="it-IT" baseline="0" noProof="0" dirty="0" smtClean="0"/>
              <a:t>Mostrare come trovarlo nel sistema operativo</a:t>
            </a:r>
          </a:p>
          <a:p>
            <a:pPr marL="247620" indent="-247620">
              <a:buAutoNum type="arabicParenR"/>
            </a:pPr>
            <a:r>
              <a:rPr lang="it-IT" noProof="0" dirty="0" smtClean="0"/>
              <a:t>Far vedere la</a:t>
            </a:r>
            <a:r>
              <a:rPr lang="it-IT" baseline="0" noProof="0" dirty="0" smtClean="0"/>
              <a:t> UI</a:t>
            </a:r>
          </a:p>
          <a:p>
            <a:pPr marL="247620" indent="-247620">
              <a:buAutoNum type="arabicParenR"/>
            </a:pPr>
            <a:r>
              <a:rPr lang="it-IT" baseline="0" noProof="0" dirty="0" smtClean="0"/>
              <a:t>Spiegare che fa gli aggiornamenti in modo silente al contrario di </a:t>
            </a:r>
            <a:r>
              <a:rPr lang="it-IT" baseline="0" noProof="0" dirty="0" err="1" smtClean="0"/>
              <a:t>avast</a:t>
            </a:r>
            <a:r>
              <a:rPr lang="it-IT" baseline="0" noProof="0" dirty="0" smtClean="0"/>
              <a:t>/</a:t>
            </a:r>
            <a:r>
              <a:rPr lang="it-IT" baseline="0" noProof="0" dirty="0" err="1" smtClean="0"/>
              <a:t>avira</a:t>
            </a:r>
            <a:endParaRPr lang="it-IT" noProof="0" dirty="0"/>
          </a:p>
        </p:txBody>
      </p:sp>
      <p:sp>
        <p:nvSpPr>
          <p:cNvPr id="4" name="Segnaposto numero diapositiva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799486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noProof="0" dirty="0" smtClean="0"/>
              <a:t>DEMO:</a:t>
            </a:r>
          </a:p>
          <a:p>
            <a:endParaRPr lang="it-IT" baseline="0" noProof="0" dirty="0" smtClean="0"/>
          </a:p>
          <a:p>
            <a:r>
              <a:rPr lang="it-IT" dirty="0" smtClean="0"/>
              <a:t>Microsoft</a:t>
            </a:r>
            <a:r>
              <a:rPr lang="it-IT" baseline="0" dirty="0" smtClean="0"/>
              <a:t> Security essential si scarica da www.windows.com - http://windows.microsoft.com/it-it/windows/security-essentials-all-versions</a:t>
            </a:r>
          </a:p>
          <a:p>
            <a:endParaRPr lang="it-IT" baseline="0" noProof="0" dirty="0" smtClean="0"/>
          </a:p>
          <a:p>
            <a:endParaRPr lang="it-IT" baseline="0" noProof="0" dirty="0" smtClean="0"/>
          </a:p>
          <a:p>
            <a:pPr marL="247620" indent="-247620">
              <a:buAutoNum type="arabicParenR"/>
            </a:pPr>
            <a:r>
              <a:rPr lang="it-IT" baseline="0" noProof="0" dirty="0" smtClean="0"/>
              <a:t>Spiegare da dove si installa</a:t>
            </a:r>
          </a:p>
          <a:p>
            <a:pPr marL="247620" indent="-247620">
              <a:buAutoNum type="arabicParenR"/>
            </a:pPr>
            <a:r>
              <a:rPr lang="it-IT" noProof="0" dirty="0" smtClean="0"/>
              <a:t>Far vedere la</a:t>
            </a:r>
            <a:r>
              <a:rPr lang="it-IT" baseline="0" noProof="0" dirty="0" smtClean="0"/>
              <a:t> UI</a:t>
            </a:r>
          </a:p>
          <a:p>
            <a:pPr marL="247620" indent="-247620">
              <a:buAutoNum type="arabicParenR"/>
            </a:pPr>
            <a:r>
              <a:rPr lang="it-IT" baseline="0" noProof="0" dirty="0" smtClean="0"/>
              <a:t>Spiegare che fa gli aggiornamenti in modo silente al contrario di </a:t>
            </a:r>
            <a:r>
              <a:rPr lang="it-IT" baseline="0" noProof="0" dirty="0" err="1" smtClean="0"/>
              <a:t>avast</a:t>
            </a:r>
            <a:r>
              <a:rPr lang="it-IT" baseline="0" noProof="0" dirty="0" smtClean="0"/>
              <a:t>/</a:t>
            </a:r>
            <a:r>
              <a:rPr lang="it-IT" baseline="0" noProof="0" dirty="0" err="1" smtClean="0"/>
              <a:t>avira</a:t>
            </a:r>
            <a:endParaRPr lang="it-IT" noProof="0" dirty="0"/>
          </a:p>
        </p:txBody>
      </p:sp>
      <p:sp>
        <p:nvSpPr>
          <p:cNvPr id="4" name="Segnaposto numero diapositiva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761328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DEMO: far</a:t>
            </a:r>
            <a:r>
              <a:rPr lang="en-US" baseline="0" dirty="0" smtClean="0"/>
              <a:t> </a:t>
            </a:r>
            <a:r>
              <a:rPr lang="en-US" baseline="0" dirty="0" err="1" smtClean="0"/>
              <a:t>vedere</a:t>
            </a:r>
            <a:r>
              <a:rPr lang="en-US" baseline="0" dirty="0" smtClean="0"/>
              <a:t> come </a:t>
            </a:r>
            <a:r>
              <a:rPr lang="en-US" baseline="0" dirty="0" err="1" smtClean="0"/>
              <a:t>si</a:t>
            </a:r>
            <a:r>
              <a:rPr lang="en-US" baseline="0" dirty="0" smtClean="0"/>
              <a:t> </a:t>
            </a:r>
            <a:r>
              <a:rPr lang="en-US" baseline="0" dirty="0" err="1" smtClean="0"/>
              <a:t>fa</a:t>
            </a:r>
            <a:r>
              <a:rPr lang="en-US" baseline="0" dirty="0" smtClean="0"/>
              <a:t> Windows Update / Microsoft Update</a:t>
            </a:r>
            <a:endParaRPr lang="en-US" dirty="0"/>
          </a:p>
        </p:txBody>
      </p:sp>
      <p:sp>
        <p:nvSpPr>
          <p:cNvPr id="4" name="Segnaposto numero diapositiva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319165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DEMO: far</a:t>
            </a:r>
            <a:r>
              <a:rPr lang="en-US" baseline="0" dirty="0" smtClean="0"/>
              <a:t> </a:t>
            </a:r>
            <a:r>
              <a:rPr lang="en-US" baseline="0" dirty="0" err="1" smtClean="0"/>
              <a:t>vedere</a:t>
            </a:r>
            <a:r>
              <a:rPr lang="en-US" baseline="0" dirty="0" smtClean="0"/>
              <a:t> come </a:t>
            </a:r>
            <a:r>
              <a:rPr lang="en-US" baseline="0" dirty="0" err="1" smtClean="0"/>
              <a:t>si</a:t>
            </a:r>
            <a:r>
              <a:rPr lang="en-US" baseline="0" dirty="0" smtClean="0"/>
              <a:t> </a:t>
            </a:r>
            <a:r>
              <a:rPr lang="en-US" baseline="0" dirty="0" err="1" smtClean="0"/>
              <a:t>fa</a:t>
            </a:r>
            <a:r>
              <a:rPr lang="en-US" baseline="0" dirty="0" smtClean="0"/>
              <a:t> Windows Update / Microsoft Update</a:t>
            </a:r>
            <a:endParaRPr lang="en-US" dirty="0"/>
          </a:p>
        </p:txBody>
      </p:sp>
      <p:sp>
        <p:nvSpPr>
          <p:cNvPr id="4" name="Segnaposto numero diapositiva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4213632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DEMO: Centro Operativo</a:t>
            </a:r>
            <a:endParaRPr lang="it-IT" dirty="0"/>
          </a:p>
        </p:txBody>
      </p:sp>
      <p:sp>
        <p:nvSpPr>
          <p:cNvPr id="4" name="Segnaposto numero diapositiva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2926484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3BB0BE-3F74-468B-A93E-FCABE2981A2A}" type="slidenum">
              <a:rPr lang="it-IT"/>
              <a:pPr/>
              <a:t>25</a:t>
            </a:fld>
            <a:endParaRPr lang="it-IT"/>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it-IT" dirty="0" smtClean="0"/>
              <a:t>DEMO: far testare la</a:t>
            </a:r>
            <a:r>
              <a:rPr lang="it-IT" baseline="0" dirty="0" smtClean="0"/>
              <a:t> p</a:t>
            </a:r>
            <a:r>
              <a:rPr lang="it-IT" dirty="0" smtClean="0"/>
              <a:t>assword a uno dei partecipanti, qui http://geekli.st/signup</a:t>
            </a:r>
          </a:p>
        </p:txBody>
      </p:sp>
    </p:spTree>
    <p:extLst>
      <p:ext uri="{BB962C8B-B14F-4D97-AF65-F5344CB8AC3E}">
        <p14:creationId xmlns:p14="http://schemas.microsoft.com/office/powerpoint/2010/main" val="676316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9D7AEF3-3D85-42E7-9787-DEB89B9A7C6B}" type="slidenum">
              <a:rPr lang="it-IT" smtClean="0"/>
              <a:pPr/>
              <a:t>26</a:t>
            </a:fld>
            <a:endParaRPr lang="it-IT"/>
          </a:p>
        </p:txBody>
      </p:sp>
    </p:spTree>
    <p:extLst>
      <p:ext uri="{BB962C8B-B14F-4D97-AF65-F5344CB8AC3E}">
        <p14:creationId xmlns:p14="http://schemas.microsoft.com/office/powerpoint/2010/main" val="656321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25CC36-E745-4683-88FC-DCA6BA491582}" type="slidenum">
              <a:rPr lang="it-IT"/>
              <a:pPr/>
              <a:t>27</a:t>
            </a:fld>
            <a:endParaRPr lang="it-IT"/>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it-IT" dirty="0"/>
          </a:p>
        </p:txBody>
      </p:sp>
    </p:spTree>
    <p:extLst>
      <p:ext uri="{BB962C8B-B14F-4D97-AF65-F5344CB8AC3E}">
        <p14:creationId xmlns:p14="http://schemas.microsoft.com/office/powerpoint/2010/main" val="2631372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15" indent="-185715">
              <a:buFont typeface="Arial" panose="020B0604020202020204" pitchFamily="34" charset="0"/>
              <a:buChar char="•"/>
            </a:pPr>
            <a:r>
              <a:rPr lang="it-IT" sz="1300" dirty="0" smtClean="0"/>
              <a:t>Qualunque cosa facciano, devono sapere che molte di queste pagine Web possono essere visualizzate da chiunque abbia accesso a Internet. Purtroppo, alcune delle informazioni che i ragazzi pubblicano sulle loro pagine possono renderli vulnerabili a fenomeni di </a:t>
            </a:r>
            <a:r>
              <a:rPr lang="it-IT" sz="1300" dirty="0" err="1" smtClean="0"/>
              <a:t>phishing</a:t>
            </a:r>
            <a:r>
              <a:rPr lang="it-IT" sz="1300" dirty="0" smtClean="0"/>
              <a:t> e </a:t>
            </a:r>
            <a:r>
              <a:rPr lang="it-IT" sz="1300" dirty="0" err="1" smtClean="0"/>
              <a:t>cyberbullismo</a:t>
            </a:r>
            <a:r>
              <a:rPr lang="it-IT" sz="1300" dirty="0" smtClean="0"/>
              <a:t> e attirare l'attenzione degli adescatori online. </a:t>
            </a:r>
          </a:p>
          <a:p>
            <a:pPr marL="185715" indent="-185715" defTabSz="990478">
              <a:buFont typeface="Arial" panose="020B0604020202020204" pitchFamily="34" charset="0"/>
              <a:buChar char="•"/>
              <a:defRPr/>
            </a:pPr>
            <a:r>
              <a:rPr lang="it-IT" sz="1300" dirty="0" smtClean="0"/>
              <a:t>Se tuo figlio mette una foto online su un sito o su Facebook, questa diventa pubblica e non ne ha più il controllo. Insegnagli anche a gestire nel modo giusto le informazioni che riguardano gli altri. Scrivere a un amico che il proprio papà odia il suo lavoro e vorrebbe cambiarlo, potrebbe procurare problemi al papà perché l'informazione potrebbe arrivare anche ad altri, per esempio al suo datore di lavoro.</a:t>
            </a:r>
          </a:p>
          <a:p>
            <a:pPr marL="185715" indent="-185715">
              <a:buFont typeface="Arial" panose="020B0604020202020204" pitchFamily="34" charset="0"/>
              <a:buChar char="•"/>
            </a:pPr>
            <a:endParaRPr lang="it-IT" dirty="0"/>
          </a:p>
        </p:txBody>
      </p:sp>
      <p:sp>
        <p:nvSpPr>
          <p:cNvPr id="4" name="Slide Number Placeholder 3"/>
          <p:cNvSpPr>
            <a:spLocks noGrp="1"/>
          </p:cNvSpPr>
          <p:nvPr>
            <p:ph type="sldNum" sz="quarter" idx="10"/>
          </p:nvPr>
        </p:nvSpPr>
        <p:spPr/>
        <p:txBody>
          <a:bodyPr/>
          <a:lstStyle/>
          <a:p>
            <a:fld id="{D9D7AEF3-3D85-42E7-9787-DEB89B9A7C6B}" type="slidenum">
              <a:rPr lang="it-IT" smtClean="0"/>
              <a:pPr/>
              <a:t>28</a:t>
            </a:fld>
            <a:endParaRPr lang="it-IT"/>
          </a:p>
        </p:txBody>
      </p:sp>
    </p:spTree>
    <p:extLst>
      <p:ext uri="{BB962C8B-B14F-4D97-AF65-F5344CB8AC3E}">
        <p14:creationId xmlns:p14="http://schemas.microsoft.com/office/powerpoint/2010/main" val="1035174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300" dirty="0" smtClean="0"/>
              <a:t>DEMO: OneDrive</a:t>
            </a:r>
          </a:p>
          <a:p>
            <a:endParaRPr lang="it-IT" dirty="0"/>
          </a:p>
        </p:txBody>
      </p:sp>
      <p:sp>
        <p:nvSpPr>
          <p:cNvPr id="4" name="Slide Number Placeholder 3"/>
          <p:cNvSpPr>
            <a:spLocks noGrp="1"/>
          </p:cNvSpPr>
          <p:nvPr>
            <p:ph type="sldNum" sz="quarter" idx="10"/>
          </p:nvPr>
        </p:nvSpPr>
        <p:spPr/>
        <p:txBody>
          <a:bodyPr/>
          <a:lstStyle/>
          <a:p>
            <a:fld id="{D9D7AEF3-3D85-42E7-9787-DEB89B9A7C6B}" type="slidenum">
              <a:rPr lang="it-IT" smtClean="0"/>
              <a:pPr/>
              <a:t>29</a:t>
            </a:fld>
            <a:endParaRPr lang="it-IT"/>
          </a:p>
        </p:txBody>
      </p:sp>
    </p:spTree>
    <p:extLst>
      <p:ext uri="{BB962C8B-B14F-4D97-AF65-F5344CB8AC3E}">
        <p14:creationId xmlns:p14="http://schemas.microsoft.com/office/powerpoint/2010/main" val="41196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9D7AEF3-3D85-42E7-9787-DEB89B9A7C6B}" type="slidenum">
              <a:rPr lang="it-IT" smtClean="0"/>
              <a:pPr/>
              <a:t>3</a:t>
            </a:fld>
            <a:endParaRPr lang="it-IT"/>
          </a:p>
        </p:txBody>
      </p:sp>
    </p:spTree>
    <p:extLst>
      <p:ext uri="{BB962C8B-B14F-4D97-AF65-F5344CB8AC3E}">
        <p14:creationId xmlns:p14="http://schemas.microsoft.com/office/powerpoint/2010/main" val="4170350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9D7AEF3-3D85-42E7-9787-DEB89B9A7C6B}" type="slidenum">
              <a:rPr lang="it-IT" smtClean="0"/>
              <a:pPr/>
              <a:t>30</a:t>
            </a:fld>
            <a:endParaRPr lang="it-IT"/>
          </a:p>
        </p:txBody>
      </p:sp>
    </p:spTree>
    <p:extLst>
      <p:ext uri="{BB962C8B-B14F-4D97-AF65-F5344CB8AC3E}">
        <p14:creationId xmlns:p14="http://schemas.microsoft.com/office/powerpoint/2010/main" val="332389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9D7AEF3-3D85-42E7-9787-DEB89B9A7C6B}" type="slidenum">
              <a:rPr lang="it-IT" smtClean="0"/>
              <a:pPr/>
              <a:t>31</a:t>
            </a:fld>
            <a:endParaRPr lang="it-IT"/>
          </a:p>
        </p:txBody>
      </p:sp>
    </p:spTree>
    <p:extLst>
      <p:ext uri="{BB962C8B-B14F-4D97-AF65-F5344CB8AC3E}">
        <p14:creationId xmlns:p14="http://schemas.microsoft.com/office/powerpoint/2010/main" val="598620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300" dirty="0" smtClean="0"/>
              <a:t>Gran parte dei servizi Web ti consentono di bloccare chiunque abbia un comportamento inappropriato o in qualche modo minaccioso. Allo stesso modo non tollerare il </a:t>
            </a:r>
            <a:r>
              <a:rPr lang="it-IT" sz="1300" dirty="0" err="1" smtClean="0"/>
              <a:t>cyberbullismo</a:t>
            </a:r>
            <a:r>
              <a:rPr lang="it-IT" sz="1300" dirty="0" smtClean="0"/>
              <a:t> in casa tua, e se temi che tuo figlio abbia assunto comportamenti sbagliati, parlagli e spiegagli che è un vero e proprio reato e che può passare grossi guai. Chiedi ai tuoi figli di trattare gli altri nello stesso modo in cui vorrebbero essere trattati loro stessi. </a:t>
            </a:r>
          </a:p>
          <a:p>
            <a:pPr defTabSz="990478">
              <a:defRPr/>
            </a:pPr>
            <a:r>
              <a:rPr lang="it-IT" sz="1300" dirty="0" smtClean="0"/>
              <a:t>Con la tecnologia i</a:t>
            </a:r>
            <a:r>
              <a:rPr lang="it-IT" sz="1300" b="1" dirty="0" smtClean="0"/>
              <a:t> </a:t>
            </a:r>
            <a:r>
              <a:rPr lang="it-IT" sz="1300" dirty="0" smtClean="0"/>
              <a:t>comportamenti vessatori verso i ragazzi si sono diffusi attraverso Internet con video, messaggi o commenti che mettono a rischio la reputazione della vittima, potenzialmente 24 ore su 24. </a:t>
            </a:r>
          </a:p>
          <a:p>
            <a:endParaRPr lang="it-IT" dirty="0"/>
          </a:p>
        </p:txBody>
      </p:sp>
      <p:sp>
        <p:nvSpPr>
          <p:cNvPr id="4" name="Slide Number Placeholder 3"/>
          <p:cNvSpPr>
            <a:spLocks noGrp="1"/>
          </p:cNvSpPr>
          <p:nvPr>
            <p:ph type="sldNum" sz="quarter" idx="10"/>
          </p:nvPr>
        </p:nvSpPr>
        <p:spPr/>
        <p:txBody>
          <a:bodyPr/>
          <a:lstStyle/>
          <a:p>
            <a:fld id="{D9D7AEF3-3D85-42E7-9787-DEB89B9A7C6B}" type="slidenum">
              <a:rPr lang="it-IT" smtClean="0"/>
              <a:pPr/>
              <a:t>32</a:t>
            </a:fld>
            <a:endParaRPr lang="it-IT"/>
          </a:p>
        </p:txBody>
      </p:sp>
    </p:spTree>
    <p:extLst>
      <p:ext uri="{BB962C8B-B14F-4D97-AF65-F5344CB8AC3E}">
        <p14:creationId xmlns:p14="http://schemas.microsoft.com/office/powerpoint/2010/main" val="3933244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Demo:</a:t>
            </a:r>
            <a:r>
              <a:rPr lang="it-IT" baseline="0" dirty="0" smtClean="0"/>
              <a:t> liste di amici</a:t>
            </a:r>
            <a:endParaRPr lang="it-IT" dirty="0"/>
          </a:p>
        </p:txBody>
      </p:sp>
      <p:sp>
        <p:nvSpPr>
          <p:cNvPr id="4" name="Segnaposto numero diapositiva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3652085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it-IT" sz="1300" dirty="0" smtClean="0"/>
              <a:t>Se è vero che puoi controllare l'accesso al Web dei tuoi figli finché sono piccoli, dopo una certa età non è possibile risolvere soltanto con la censura. </a:t>
            </a:r>
          </a:p>
          <a:p>
            <a:r>
              <a:rPr lang="it-IT" sz="1300" dirty="0" smtClean="0"/>
              <a:t>Parla con loro della sessualità, e spiegagli che si tratta di uno scambio reciproco tra persone che si rispettano. In questo modo qualsiasi cosa dovessero vedere avranno più strumenti per contestualizzarla e interpretarla correttamente. </a:t>
            </a:r>
            <a:br>
              <a:rPr lang="it-IT" sz="1300" dirty="0" smtClean="0"/>
            </a:br>
            <a:r>
              <a:rPr lang="it-IT" sz="1300" dirty="0" smtClean="0"/>
              <a:t>Scopri come impostare e limitare la navigazione dei più piccoli, pur lasciando loro una certa indipendenza. Scarica subito Windows Live Family </a:t>
            </a:r>
            <a:r>
              <a:rPr lang="it-IT" sz="1300" dirty="0" err="1" smtClean="0"/>
              <a:t>Safety</a:t>
            </a:r>
            <a:r>
              <a:rPr lang="it-IT" sz="1300" dirty="0" smtClean="0"/>
              <a:t>.</a:t>
            </a:r>
            <a:br>
              <a:rPr lang="it-IT" sz="1300" dirty="0" smtClean="0"/>
            </a:br>
            <a:endParaRPr lang="it-IT" dirty="0"/>
          </a:p>
        </p:txBody>
      </p:sp>
      <p:sp>
        <p:nvSpPr>
          <p:cNvPr id="4" name="Slide Number Placeholder 3"/>
          <p:cNvSpPr>
            <a:spLocks noGrp="1"/>
          </p:cNvSpPr>
          <p:nvPr>
            <p:ph type="sldNum" sz="quarter" idx="10"/>
          </p:nvPr>
        </p:nvSpPr>
        <p:spPr/>
        <p:txBody>
          <a:bodyPr/>
          <a:lstStyle/>
          <a:p>
            <a:fld id="{D9D7AEF3-3D85-42E7-9787-DEB89B9A7C6B}" type="slidenum">
              <a:rPr lang="it-IT" smtClean="0"/>
              <a:pPr/>
              <a:t>34</a:t>
            </a:fld>
            <a:endParaRPr lang="it-IT"/>
          </a:p>
        </p:txBody>
      </p:sp>
    </p:spTree>
    <p:extLst>
      <p:ext uri="{BB962C8B-B14F-4D97-AF65-F5344CB8AC3E}">
        <p14:creationId xmlns:p14="http://schemas.microsoft.com/office/powerpoint/2010/main" val="1570810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9D7AEF3-3D85-42E7-9787-DEB89B9A7C6B}" type="slidenum">
              <a:rPr lang="it-IT" smtClean="0"/>
              <a:pPr/>
              <a:t>35</a:t>
            </a:fld>
            <a:endParaRPr lang="it-IT"/>
          </a:p>
        </p:txBody>
      </p:sp>
    </p:spTree>
    <p:extLst>
      <p:ext uri="{BB962C8B-B14F-4D97-AF65-F5344CB8AC3E}">
        <p14:creationId xmlns:p14="http://schemas.microsoft.com/office/powerpoint/2010/main" val="2390893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9D7AEF3-3D85-42E7-9787-DEB89B9A7C6B}" type="slidenum">
              <a:rPr lang="it-IT" smtClean="0"/>
              <a:pPr/>
              <a:t>36</a:t>
            </a:fld>
            <a:endParaRPr lang="it-IT"/>
          </a:p>
        </p:txBody>
      </p:sp>
    </p:spTree>
    <p:extLst>
      <p:ext uri="{BB962C8B-B14F-4D97-AF65-F5344CB8AC3E}">
        <p14:creationId xmlns:p14="http://schemas.microsoft.com/office/powerpoint/2010/main" val="3467801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Tech Ed North America 2010</a:t>
            </a:r>
            <a:endParaRPr lang="en-US" dirty="0"/>
          </a:p>
        </p:txBody>
      </p:sp>
      <p:sp>
        <p:nvSpPr>
          <p:cNvPr id="5" name="Date Placeholder 4"/>
          <p:cNvSpPr>
            <a:spLocks noGrp="1"/>
          </p:cNvSpPr>
          <p:nvPr>
            <p:ph type="dt" idx="11"/>
          </p:nvPr>
        </p:nvSpPr>
        <p:spPr/>
        <p:txBody>
          <a:bodyPr/>
          <a:lstStyle/>
          <a:p>
            <a:fld id="{ABB21DC3-74A3-4A4E-B277-261049082B58}" type="datetime1">
              <a:rPr lang="en-US" smtClean="0"/>
              <a:pPr/>
              <a:t>3/29/2019</a:t>
            </a:fld>
            <a:endParaRPr lang="en-US"/>
          </a:p>
        </p:txBody>
      </p:sp>
      <p:sp>
        <p:nvSpPr>
          <p:cNvPr id="6" name="Footer Placeholder 5"/>
          <p:cNvSpPr>
            <a:spLocks noGrp="1"/>
          </p:cNvSpPr>
          <p:nvPr>
            <p:ph type="ftr" sz="quarter" idx="12"/>
          </p:nvPr>
        </p:nvSpPr>
        <p:spPr/>
        <p:txBody>
          <a:bodyPr/>
          <a:lstStyle/>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extLst>
      <p:ext uri="{BB962C8B-B14F-4D97-AF65-F5344CB8AC3E}">
        <p14:creationId xmlns:p14="http://schemas.microsoft.com/office/powerpoint/2010/main" val="839131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9D7AEF3-3D85-42E7-9787-DEB89B9A7C6B}" type="slidenum">
              <a:rPr lang="it-IT" smtClean="0"/>
              <a:pPr/>
              <a:t>4</a:t>
            </a:fld>
            <a:endParaRPr lang="it-IT"/>
          </a:p>
        </p:txBody>
      </p:sp>
    </p:spTree>
    <p:extLst>
      <p:ext uri="{BB962C8B-B14F-4D97-AF65-F5344CB8AC3E}">
        <p14:creationId xmlns:p14="http://schemas.microsoft.com/office/powerpoint/2010/main" val="110135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9D7AEF3-3D85-42E7-9787-DEB89B9A7C6B}" type="slidenum">
              <a:rPr lang="it-IT" smtClean="0"/>
              <a:pPr/>
              <a:t>5</a:t>
            </a:fld>
            <a:endParaRPr lang="it-IT"/>
          </a:p>
        </p:txBody>
      </p:sp>
    </p:spTree>
    <p:extLst>
      <p:ext uri="{BB962C8B-B14F-4D97-AF65-F5344CB8AC3E}">
        <p14:creationId xmlns:p14="http://schemas.microsoft.com/office/powerpoint/2010/main" val="2112596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09577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Quasi la totalità delle persone di 6 anni e più che utilizzano Internet sa usare un motore di ricerca (94,2%)</a:t>
            </a:r>
          </a:p>
          <a:p>
            <a:r>
              <a:rPr lang="it-IT" dirty="0" smtClean="0"/>
              <a:t>una quota molto elevata sa spedire e-mail con allegati (83,1%)</a:t>
            </a:r>
          </a:p>
          <a:p>
            <a:r>
              <a:rPr lang="it-IT" dirty="0" smtClean="0"/>
              <a:t>Oltre la metà degli utenti della rete sa trasmettere messaggi in chat, newsgroup o forum di discussione online (52,7%) </a:t>
            </a:r>
          </a:p>
          <a:p>
            <a:r>
              <a:rPr lang="it-IT" dirty="0" smtClean="0"/>
              <a:t>Il 41,3% sa caricare testi, giochi, immagini, film o musica, ad esempio, su siti di social networking</a:t>
            </a:r>
            <a:endParaRPr lang="it-IT" dirty="0"/>
          </a:p>
        </p:txBody>
      </p:sp>
      <p:sp>
        <p:nvSpPr>
          <p:cNvPr id="4" name="Segnaposto numero diapositiva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807531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753947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baseline="0" dirty="0" smtClean="0"/>
          </a:p>
        </p:txBody>
      </p:sp>
      <p:sp>
        <p:nvSpPr>
          <p:cNvPr id="4" name="Segnaposto numero diapositiva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920600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dirty="0" smtClean="0"/>
              <a:t>Click to edit Master title style</a:t>
            </a:r>
            <a:endParaRPr lang="it-IT"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Tree>
    <p:extLst>
      <p:ext uri="{BB962C8B-B14F-4D97-AF65-F5344CB8AC3E}">
        <p14:creationId xmlns:p14="http://schemas.microsoft.com/office/powerpoint/2010/main" val="334027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dirty="0" smtClean="0"/>
              <a:t>Click to edit Master title style</a:t>
            </a:r>
            <a:endParaRPr lang="it-IT"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Tree>
    <p:extLst>
      <p:ext uri="{BB962C8B-B14F-4D97-AF65-F5344CB8AC3E}">
        <p14:creationId xmlns:p14="http://schemas.microsoft.com/office/powerpoint/2010/main" val="266326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it-IT" dirty="0"/>
          </a:p>
        </p:txBody>
      </p:sp>
      <p:sp>
        <p:nvSpPr>
          <p:cNvPr id="3" name="Content Placeholder 2"/>
          <p:cNvSpPr>
            <a:spLocks noGrp="1"/>
          </p:cNvSpPr>
          <p:nvPr>
            <p:ph idx="1"/>
          </p:nvPr>
        </p:nvSpPr>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a:latin typeface="Segoe UI" panose="020B0502040204020203" pitchFamily="34" charset="0"/>
                <a:cs typeface="Segoe UI" panose="020B0502040204020203" pitchFamily="34" charset="0"/>
              </a:defRPr>
            </a:lvl4pPr>
            <a:lvl5pPr>
              <a:lnSpc>
                <a:spcPct val="100000"/>
              </a:lnSpc>
              <a:defRPr>
                <a:latin typeface="Segoe UI" panose="020B0502040204020203" pitchFamily="34" charset="0"/>
                <a:cs typeface="Segoe UI" panose="020B0502040204020203" pitchFamily="34" charset="0"/>
              </a:defRPr>
            </a:lvl5pPr>
          </a:lstStyle>
          <a:p>
            <a:pPr lvl="0"/>
            <a:r>
              <a:rPr lang="it-IT" noProof="0" dirty="0" smtClean="0"/>
              <a:t>Click to </a:t>
            </a:r>
            <a:r>
              <a:rPr lang="it-IT" noProof="0" dirty="0" err="1" smtClean="0"/>
              <a:t>edit</a:t>
            </a:r>
            <a:r>
              <a:rPr lang="it-IT" noProof="0" dirty="0" smtClean="0"/>
              <a:t> Master text </a:t>
            </a:r>
            <a:r>
              <a:rPr lang="it-IT" noProof="0" dirty="0" err="1" smtClean="0"/>
              <a:t>styles</a:t>
            </a:r>
            <a:endParaRPr lang="it-IT" noProof="0" dirty="0" smtClean="0"/>
          </a:p>
          <a:p>
            <a:pPr lvl="1"/>
            <a:r>
              <a:rPr lang="it-IT" noProof="0" dirty="0" smtClean="0"/>
              <a:t>Second </a:t>
            </a:r>
            <a:r>
              <a:rPr lang="it-IT" noProof="0" dirty="0" err="1" smtClean="0"/>
              <a:t>level</a:t>
            </a:r>
            <a:endParaRPr lang="it-IT" noProof="0" dirty="0" smtClean="0"/>
          </a:p>
          <a:p>
            <a:pPr lvl="2"/>
            <a:r>
              <a:rPr lang="it-IT" noProof="0" dirty="0" smtClean="0"/>
              <a:t>Third </a:t>
            </a:r>
            <a:r>
              <a:rPr lang="it-IT" noProof="0" dirty="0" err="1" smtClean="0"/>
              <a:t>level</a:t>
            </a:r>
            <a:endParaRPr lang="it-IT" noProof="0" dirty="0" smtClean="0"/>
          </a:p>
          <a:p>
            <a:pPr lvl="3"/>
            <a:r>
              <a:rPr lang="it-IT" noProof="0" dirty="0" err="1" smtClean="0"/>
              <a:t>Fourth</a:t>
            </a:r>
            <a:r>
              <a:rPr lang="it-IT" noProof="0" dirty="0" smtClean="0"/>
              <a:t> </a:t>
            </a:r>
            <a:r>
              <a:rPr lang="it-IT" noProof="0" dirty="0" err="1" smtClean="0"/>
              <a:t>level</a:t>
            </a:r>
            <a:endParaRPr lang="it-IT" noProof="0" dirty="0" smtClean="0"/>
          </a:p>
          <a:p>
            <a:pPr lvl="4"/>
            <a:r>
              <a:rPr lang="it-IT" noProof="0" dirty="0" err="1" smtClean="0"/>
              <a:t>Fifth</a:t>
            </a:r>
            <a:r>
              <a:rPr lang="it-IT" noProof="0" dirty="0" smtClean="0"/>
              <a:t> </a:t>
            </a:r>
            <a:r>
              <a:rPr lang="it-IT" noProof="0" dirty="0" err="1" smtClean="0"/>
              <a:t>level</a:t>
            </a:r>
            <a:endParaRPr lang="it-IT" noProof="0" dirty="0"/>
          </a:p>
        </p:txBody>
      </p:sp>
    </p:spTree>
    <p:extLst>
      <p:ext uri="{BB962C8B-B14F-4D97-AF65-F5344CB8AC3E}">
        <p14:creationId xmlns:p14="http://schemas.microsoft.com/office/powerpoint/2010/main" val="29364939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dirty="0" smtClean="0"/>
              <a:t>Click to edit Master title style</a:t>
            </a:r>
            <a:endParaRPr lang="it-IT"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8261383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Tree>
    <p:extLst>
      <p:ext uri="{BB962C8B-B14F-4D97-AF65-F5344CB8AC3E}">
        <p14:creationId xmlns:p14="http://schemas.microsoft.com/office/powerpoint/2010/main" val="3892079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61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it-IT" dirty="0"/>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it-IT" noProof="0" dirty="0" smtClean="0"/>
              <a:t>Click to </a:t>
            </a:r>
            <a:r>
              <a:rPr lang="it-IT" noProof="0" dirty="0" err="1" smtClean="0"/>
              <a:t>edit</a:t>
            </a:r>
            <a:r>
              <a:rPr lang="it-IT" noProof="0" dirty="0" smtClean="0"/>
              <a:t> Master text </a:t>
            </a:r>
            <a:r>
              <a:rPr lang="it-IT" noProof="0" dirty="0" err="1" smtClean="0"/>
              <a:t>styles</a:t>
            </a:r>
            <a:endParaRPr lang="it-IT" noProof="0" dirty="0" smtClean="0"/>
          </a:p>
          <a:p>
            <a:pPr lvl="1"/>
            <a:r>
              <a:rPr lang="it-IT" noProof="0" dirty="0" smtClean="0"/>
              <a:t>Second </a:t>
            </a:r>
            <a:r>
              <a:rPr lang="it-IT" noProof="0" dirty="0" err="1" smtClean="0"/>
              <a:t>level</a:t>
            </a:r>
            <a:endParaRPr lang="it-IT" noProof="0" dirty="0" smtClean="0"/>
          </a:p>
          <a:p>
            <a:pPr lvl="2"/>
            <a:r>
              <a:rPr lang="it-IT" noProof="0" dirty="0" smtClean="0"/>
              <a:t>Third </a:t>
            </a:r>
            <a:r>
              <a:rPr lang="it-IT" noProof="0" dirty="0" err="1" smtClean="0"/>
              <a:t>level</a:t>
            </a:r>
            <a:endParaRPr lang="it-IT" noProof="0" dirty="0" smtClean="0"/>
          </a:p>
          <a:p>
            <a:pPr lvl="3"/>
            <a:r>
              <a:rPr lang="it-IT" noProof="0" dirty="0" err="1" smtClean="0"/>
              <a:t>Fourth</a:t>
            </a:r>
            <a:r>
              <a:rPr lang="it-IT" noProof="0" dirty="0" smtClean="0"/>
              <a:t> </a:t>
            </a:r>
            <a:r>
              <a:rPr lang="it-IT" noProof="0" dirty="0" err="1" smtClean="0"/>
              <a:t>level</a:t>
            </a:r>
            <a:endParaRPr lang="it-IT" noProof="0" dirty="0" smtClean="0"/>
          </a:p>
          <a:p>
            <a:pPr lvl="4"/>
            <a:r>
              <a:rPr lang="it-IT" noProof="0" dirty="0" err="1" smtClean="0"/>
              <a:t>Fifth</a:t>
            </a:r>
            <a:r>
              <a:rPr lang="it-IT" noProof="0" dirty="0" smtClean="0"/>
              <a:t> </a:t>
            </a:r>
            <a:r>
              <a:rPr lang="it-IT" noProof="0" dirty="0" err="1" smtClean="0"/>
              <a:t>level</a:t>
            </a:r>
            <a:endParaRPr lang="it-IT" noProof="0" dirty="0"/>
          </a:p>
        </p:txBody>
      </p:sp>
    </p:spTree>
    <p:extLst>
      <p:ext uri="{BB962C8B-B14F-4D97-AF65-F5344CB8AC3E}">
        <p14:creationId xmlns:p14="http://schemas.microsoft.com/office/powerpoint/2010/main" val="23193319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dirty="0" smtClean="0"/>
              <a:t>Click to edit Master title style</a:t>
            </a:r>
            <a:endParaRPr lang="it-IT"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469093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Tree>
    <p:extLst>
      <p:ext uri="{BB962C8B-B14F-4D97-AF65-F5344CB8AC3E}">
        <p14:creationId xmlns:p14="http://schemas.microsoft.com/office/powerpoint/2010/main" val="429107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52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Color 1 Layout">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897" y="1768476"/>
            <a:ext cx="11231365"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3378" y="6307016"/>
            <a:ext cx="1870134" cy="314448"/>
          </a:xfrm>
          <a:prstGeom prst="rect">
            <a:avLst/>
          </a:prstGeom>
          <a:noFill/>
          <a:ln>
            <a:noFill/>
          </a:ln>
        </p:spPr>
      </p:pic>
      <p:sp>
        <p:nvSpPr>
          <p:cNvPr id="9" name="Text Placeholder 8"/>
          <p:cNvSpPr>
            <a:spLocks noGrp="1"/>
          </p:cNvSpPr>
          <p:nvPr>
            <p:ph type="body" sz="quarter" idx="11" hasCustomPrompt="1"/>
          </p:nvPr>
        </p:nvSpPr>
        <p:spPr>
          <a:xfrm>
            <a:off x="512897" y="3219165"/>
            <a:ext cx="7515594" cy="443198"/>
          </a:xfrm>
        </p:spPr>
        <p:txBody>
          <a:bodyPr/>
          <a:lstStyle>
            <a:lvl1pPr marL="0" indent="0">
              <a:buNone/>
              <a:defRPr spc="-100"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415064081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800"/>
            <a:ext cx="11151917"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9392248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1"/>
            <a:ext cx="11151917"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800"/>
            <a:ext cx="11151917"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127004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Content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10828407" y="6362768"/>
            <a:ext cx="992445" cy="311150"/>
          </a:xfrm>
          <a:prstGeom prst="rect">
            <a:avLst/>
          </a:prstGeom>
        </p:spPr>
        <p:txBody>
          <a:bodyPr/>
          <a:lstStyle/>
          <a:p>
            <a:fld id="{A71FF1B1-EC3B-294C-9558-D3EB467AF703}" type="slidenum">
              <a:rPr lang="en-US" smtClean="0"/>
              <a:pPr/>
              <a:t>‹N›</a:t>
            </a:fld>
            <a:endParaRPr lang="en-US" dirty="0"/>
          </a:p>
        </p:txBody>
      </p:sp>
    </p:spTree>
    <p:extLst>
      <p:ext uri="{BB962C8B-B14F-4D97-AF65-F5344CB8AC3E}">
        <p14:creationId xmlns:p14="http://schemas.microsoft.com/office/powerpoint/2010/main" val="73991852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690688"/>
          </a:xfrm>
          <a:prstGeom prst="rect">
            <a:avLst/>
          </a:prstGeom>
          <a:solidFill>
            <a:srgbClr val="00B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ctangle 7"/>
          <p:cNvSpPr/>
          <p:nvPr userDrawn="1"/>
        </p:nvSpPr>
        <p:spPr>
          <a:xfrm>
            <a:off x="0" y="6176962"/>
            <a:ext cx="12192000" cy="681037"/>
          </a:xfrm>
          <a:prstGeom prst="rect">
            <a:avLst/>
          </a:prstGeom>
          <a:solidFill>
            <a:srgbClr val="00B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noProof="0" dirty="0" smtClean="0"/>
              <a:t>Click to </a:t>
            </a:r>
            <a:r>
              <a:rPr lang="it-IT" noProof="0" dirty="0" err="1" smtClean="0"/>
              <a:t>edit</a:t>
            </a:r>
            <a:r>
              <a:rPr lang="it-IT" noProof="0" dirty="0" smtClean="0"/>
              <a:t> Master </a:t>
            </a:r>
            <a:r>
              <a:rPr lang="it-IT" noProof="0" dirty="0" err="1" smtClean="0"/>
              <a:t>title</a:t>
            </a:r>
            <a:r>
              <a:rPr lang="it-IT" noProof="0" dirty="0" smtClean="0"/>
              <a:t> style</a:t>
            </a:r>
            <a:endParaRPr lang="it-IT" noProof="0"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noProof="0" dirty="0" smtClean="0"/>
              <a:t>Click to </a:t>
            </a:r>
            <a:r>
              <a:rPr lang="it-IT" noProof="0" dirty="0" err="1" smtClean="0"/>
              <a:t>edit</a:t>
            </a:r>
            <a:r>
              <a:rPr lang="it-IT" noProof="0" dirty="0" smtClean="0"/>
              <a:t> Master text </a:t>
            </a:r>
            <a:r>
              <a:rPr lang="it-IT" noProof="0" dirty="0" err="1" smtClean="0"/>
              <a:t>styles</a:t>
            </a:r>
            <a:endParaRPr lang="it-IT" noProof="0" dirty="0" smtClean="0"/>
          </a:p>
          <a:p>
            <a:pPr lvl="1"/>
            <a:r>
              <a:rPr lang="it-IT" noProof="0" dirty="0" smtClean="0"/>
              <a:t>Second </a:t>
            </a:r>
            <a:r>
              <a:rPr lang="it-IT" noProof="0" dirty="0" err="1" smtClean="0"/>
              <a:t>level</a:t>
            </a:r>
            <a:endParaRPr lang="it-IT" noProof="0" dirty="0" smtClean="0"/>
          </a:p>
          <a:p>
            <a:pPr lvl="2"/>
            <a:r>
              <a:rPr lang="it-IT" noProof="0" dirty="0" smtClean="0"/>
              <a:t>Third </a:t>
            </a:r>
            <a:r>
              <a:rPr lang="it-IT" noProof="0" dirty="0" err="1" smtClean="0"/>
              <a:t>level</a:t>
            </a:r>
            <a:endParaRPr lang="it-IT" noProof="0" dirty="0" smtClean="0"/>
          </a:p>
          <a:p>
            <a:pPr lvl="3"/>
            <a:r>
              <a:rPr lang="it-IT" noProof="0" dirty="0" err="1" smtClean="0"/>
              <a:t>Fourth</a:t>
            </a:r>
            <a:r>
              <a:rPr lang="it-IT" noProof="0" dirty="0" smtClean="0"/>
              <a:t> </a:t>
            </a:r>
            <a:r>
              <a:rPr lang="it-IT" noProof="0" dirty="0" err="1" smtClean="0"/>
              <a:t>level</a:t>
            </a:r>
            <a:endParaRPr lang="it-IT" noProof="0" dirty="0" smtClean="0"/>
          </a:p>
          <a:p>
            <a:pPr lvl="4"/>
            <a:r>
              <a:rPr lang="it-IT" noProof="0" dirty="0" err="1" smtClean="0"/>
              <a:t>Fifth</a:t>
            </a:r>
            <a:r>
              <a:rPr lang="it-IT" noProof="0" dirty="0" smtClean="0"/>
              <a:t> </a:t>
            </a:r>
            <a:r>
              <a:rPr lang="it-IT" noProof="0" dirty="0" err="1" smtClean="0"/>
              <a:t>level</a:t>
            </a:r>
            <a:endParaRPr lang="it-IT" noProof="0" dirty="0"/>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486900" y="6019955"/>
            <a:ext cx="2705100" cy="995053"/>
          </a:xfrm>
          <a:prstGeom prst="rect">
            <a:avLst/>
          </a:prstGeom>
        </p:spPr>
      </p:pic>
    </p:spTree>
    <p:extLst>
      <p:ext uri="{BB962C8B-B14F-4D97-AF65-F5344CB8AC3E}">
        <p14:creationId xmlns:p14="http://schemas.microsoft.com/office/powerpoint/2010/main" val="3076856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8" r:id="rId7"/>
    <p:sldLayoutId id="2147483659" r:id="rId8"/>
    <p:sldLayoutId id="2147483666"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690688"/>
          </a:xfrm>
          <a:prstGeom prst="rect">
            <a:avLst/>
          </a:prstGeom>
          <a:solidFill>
            <a:srgbClr val="00B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8" name="Rectangle 7"/>
          <p:cNvSpPr/>
          <p:nvPr userDrawn="1"/>
        </p:nvSpPr>
        <p:spPr>
          <a:xfrm>
            <a:off x="0" y="6176962"/>
            <a:ext cx="12192000" cy="681037"/>
          </a:xfrm>
          <a:prstGeom prst="rect">
            <a:avLst/>
          </a:prstGeom>
          <a:solidFill>
            <a:srgbClr val="00B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noProof="0" dirty="0" smtClean="0"/>
              <a:t>Click to </a:t>
            </a:r>
            <a:r>
              <a:rPr lang="it-IT" noProof="0" dirty="0" err="1" smtClean="0"/>
              <a:t>edit</a:t>
            </a:r>
            <a:r>
              <a:rPr lang="it-IT" noProof="0" dirty="0" smtClean="0"/>
              <a:t> Master </a:t>
            </a:r>
            <a:r>
              <a:rPr lang="it-IT" noProof="0" dirty="0" err="1" smtClean="0"/>
              <a:t>title</a:t>
            </a:r>
            <a:r>
              <a:rPr lang="it-IT" noProof="0" dirty="0" smtClean="0"/>
              <a:t> style</a:t>
            </a:r>
            <a:endParaRPr lang="it-IT" noProof="0"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noProof="0" dirty="0" smtClean="0"/>
              <a:t>Click to </a:t>
            </a:r>
            <a:r>
              <a:rPr lang="it-IT" noProof="0" dirty="0" err="1" smtClean="0"/>
              <a:t>edit</a:t>
            </a:r>
            <a:r>
              <a:rPr lang="it-IT" noProof="0" dirty="0" smtClean="0"/>
              <a:t> Master text </a:t>
            </a:r>
            <a:r>
              <a:rPr lang="it-IT" noProof="0" dirty="0" err="1" smtClean="0"/>
              <a:t>styles</a:t>
            </a:r>
            <a:endParaRPr lang="it-IT" noProof="0" dirty="0" smtClean="0"/>
          </a:p>
          <a:p>
            <a:pPr lvl="1"/>
            <a:r>
              <a:rPr lang="it-IT" noProof="0" dirty="0" smtClean="0"/>
              <a:t>Second </a:t>
            </a:r>
            <a:r>
              <a:rPr lang="it-IT" noProof="0" dirty="0" err="1" smtClean="0"/>
              <a:t>level</a:t>
            </a:r>
            <a:endParaRPr lang="it-IT" noProof="0" dirty="0" smtClean="0"/>
          </a:p>
          <a:p>
            <a:pPr lvl="2"/>
            <a:r>
              <a:rPr lang="it-IT" noProof="0" dirty="0" smtClean="0"/>
              <a:t>Third </a:t>
            </a:r>
            <a:r>
              <a:rPr lang="it-IT" noProof="0" dirty="0" err="1" smtClean="0"/>
              <a:t>level</a:t>
            </a:r>
            <a:endParaRPr lang="it-IT" noProof="0" dirty="0" smtClean="0"/>
          </a:p>
          <a:p>
            <a:pPr lvl="3"/>
            <a:r>
              <a:rPr lang="it-IT" noProof="0" dirty="0" err="1" smtClean="0"/>
              <a:t>Fourth</a:t>
            </a:r>
            <a:r>
              <a:rPr lang="it-IT" noProof="0" dirty="0" smtClean="0"/>
              <a:t> </a:t>
            </a:r>
            <a:r>
              <a:rPr lang="it-IT" noProof="0" dirty="0" err="1" smtClean="0"/>
              <a:t>level</a:t>
            </a:r>
            <a:endParaRPr lang="it-IT" noProof="0" dirty="0" smtClean="0"/>
          </a:p>
          <a:p>
            <a:pPr lvl="4"/>
            <a:r>
              <a:rPr lang="it-IT" noProof="0" dirty="0" err="1" smtClean="0"/>
              <a:t>Fifth</a:t>
            </a:r>
            <a:r>
              <a:rPr lang="it-IT" noProof="0" dirty="0" smtClean="0"/>
              <a:t> </a:t>
            </a:r>
            <a:r>
              <a:rPr lang="it-IT" noProof="0" dirty="0" err="1" smtClean="0"/>
              <a:t>level</a:t>
            </a:r>
            <a:endParaRPr lang="it-IT" noProof="0" dirty="0"/>
          </a:p>
        </p:txBody>
      </p: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86900" y="6019955"/>
            <a:ext cx="2705100" cy="995053"/>
          </a:xfrm>
          <a:prstGeom prst="rect">
            <a:avLst/>
          </a:prstGeom>
        </p:spPr>
      </p:pic>
    </p:spTree>
    <p:extLst>
      <p:ext uri="{BB962C8B-B14F-4D97-AF65-F5344CB8AC3E}">
        <p14:creationId xmlns:p14="http://schemas.microsoft.com/office/powerpoint/2010/main" val="3627568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update.microsoft.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microsoft.it/finesupporto"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microsoft.com/italy/sicurionline/home.asp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microsoft.com/it-it/security/default.aspx"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5544059" y="2148363"/>
            <a:ext cx="4586090" cy="4351338"/>
          </a:xfrm>
          <a:prstGeom prst="rect">
            <a:avLst/>
          </a:prstGeom>
        </p:spPr>
      </p:pic>
      <p:sp>
        <p:nvSpPr>
          <p:cNvPr id="10" name="Content Placeholder 2"/>
          <p:cNvSpPr txBox="1">
            <a:spLocks/>
          </p:cNvSpPr>
          <p:nvPr/>
        </p:nvSpPr>
        <p:spPr>
          <a:xfrm>
            <a:off x="458373" y="1980368"/>
            <a:ext cx="5253111" cy="4351338"/>
          </a:xfrm>
          <a:prstGeom prst="rect">
            <a:avLst/>
          </a:prstGeom>
          <a:solidFill>
            <a:srgbClr val="00B25A"/>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8000" dirty="0" smtClean="0">
                <a:solidFill>
                  <a:schemeClr val="bg1"/>
                </a:solidFill>
                <a:latin typeface="Segoe UI Light" panose="020B0502040204020203" pitchFamily="34" charset="0"/>
                <a:cs typeface="Segoe UI Light" panose="020B0502040204020203" pitchFamily="34" charset="0"/>
              </a:rPr>
              <a:t>Connettiti </a:t>
            </a:r>
          </a:p>
          <a:p>
            <a:pPr algn="l"/>
            <a:r>
              <a:rPr lang="it-IT" sz="8000" dirty="0" smtClean="0">
                <a:solidFill>
                  <a:schemeClr val="bg1"/>
                </a:solidFill>
                <a:latin typeface="Segoe UI Light" panose="020B0502040204020203" pitchFamily="34" charset="0"/>
                <a:cs typeface="Segoe UI Light" panose="020B0502040204020203" pitchFamily="34" charset="0"/>
              </a:rPr>
              <a:t>con </a:t>
            </a:r>
          </a:p>
          <a:p>
            <a:pPr algn="l"/>
            <a:r>
              <a:rPr lang="it-IT" sz="8000" dirty="0" smtClean="0">
                <a:solidFill>
                  <a:schemeClr val="bg1"/>
                </a:solidFill>
                <a:latin typeface="Segoe UI Light" panose="020B0502040204020203" pitchFamily="34" charset="0"/>
                <a:cs typeface="Segoe UI Light" panose="020B0502040204020203" pitchFamily="34" charset="0"/>
              </a:rPr>
              <a:t>Rispetto!</a:t>
            </a:r>
            <a:endParaRPr lang="it-IT" sz="8000" dirty="0">
              <a:solidFill>
                <a:schemeClr val="bg1"/>
              </a:solidFill>
              <a:latin typeface="Segoe UI Light" panose="020B0502040204020203" pitchFamily="34" charset="0"/>
              <a:cs typeface="Segoe UI Light" panose="020B050204020402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73"/>
            <a:ext cx="2823862" cy="1038740"/>
          </a:xfrm>
          <a:prstGeom prst="rect">
            <a:avLst/>
          </a:prstGeom>
        </p:spPr>
      </p:pic>
      <p:sp>
        <p:nvSpPr>
          <p:cNvPr id="6" name="Rettangolo 5"/>
          <p:cNvSpPr/>
          <p:nvPr/>
        </p:nvSpPr>
        <p:spPr>
          <a:xfrm>
            <a:off x="163423" y="167034"/>
            <a:ext cx="2497015" cy="1042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9515056" y="5576371"/>
            <a:ext cx="2505751" cy="923330"/>
          </a:xfrm>
          <a:prstGeom prst="rect">
            <a:avLst/>
          </a:prstGeom>
          <a:noFill/>
        </p:spPr>
        <p:txBody>
          <a:bodyPr wrap="none" rtlCol="0">
            <a:spAutoFit/>
          </a:bodyPr>
          <a:lstStyle/>
          <a:p>
            <a:r>
              <a:rPr lang="it-IT" dirty="0" smtClean="0"/>
              <a:t>Paolo Luigi Ottone</a:t>
            </a:r>
          </a:p>
          <a:p>
            <a:r>
              <a:rPr lang="it-IT" dirty="0" smtClean="0"/>
              <a:t>Analista Programmatore</a:t>
            </a:r>
          </a:p>
          <a:p>
            <a:r>
              <a:rPr lang="it-IT" dirty="0" smtClean="0"/>
              <a:t>Esperto in </a:t>
            </a:r>
            <a:r>
              <a:rPr lang="it-IT" dirty="0" smtClean="0"/>
              <a:t>Cybersecurity</a:t>
            </a:r>
            <a:endParaRPr lang="it-IT" dirty="0"/>
          </a:p>
        </p:txBody>
      </p:sp>
      <p:sp>
        <p:nvSpPr>
          <p:cNvPr id="4" name="CasellaDiTesto 3"/>
          <p:cNvSpPr txBox="1"/>
          <p:nvPr/>
        </p:nvSpPr>
        <p:spPr>
          <a:xfrm>
            <a:off x="6179079" y="167034"/>
            <a:ext cx="5900205" cy="2862322"/>
          </a:xfrm>
          <a:prstGeom prst="rect">
            <a:avLst/>
          </a:prstGeom>
          <a:noFill/>
        </p:spPr>
        <p:txBody>
          <a:bodyPr wrap="none" rtlCol="0">
            <a:spAutoFit/>
          </a:bodyPr>
          <a:lstStyle/>
          <a:p>
            <a:pPr algn="ctr"/>
            <a:r>
              <a:rPr lang="it-IT" dirty="0"/>
              <a:t>ISTITUTO PARITARIO COMPRENSIVO</a:t>
            </a:r>
          </a:p>
          <a:p>
            <a:pPr algn="ctr"/>
            <a:r>
              <a:rPr lang="it-IT" dirty="0"/>
              <a:t>“SANTA LUCIA FILIPPINI”</a:t>
            </a:r>
          </a:p>
          <a:p>
            <a:pPr algn="ctr"/>
            <a:r>
              <a:rPr lang="it-IT" dirty="0"/>
              <a:t>SCUOLA DELL’ INFANZIA – PRIMARIA – SECONDARIA I GRADO</a:t>
            </a:r>
          </a:p>
          <a:p>
            <a:pPr algn="ctr"/>
            <a:r>
              <a:rPr lang="it-IT" dirty="0"/>
              <a:t>Comuni di: Montefiascone – Capodimonte – Ischia di Castro</a:t>
            </a:r>
          </a:p>
          <a:p>
            <a:pPr algn="ctr"/>
            <a:r>
              <a:rPr lang="it-IT" dirty="0"/>
              <a:t>Sede: Via Ruben Rubbi, 19-01027 Montefiascone VT </a:t>
            </a:r>
            <a:endParaRPr lang="it-IT" dirty="0" smtClean="0"/>
          </a:p>
          <a:p>
            <a:pPr algn="ctr"/>
            <a:r>
              <a:rPr lang="it-IT" dirty="0" smtClean="0"/>
              <a:t>Tel</a:t>
            </a:r>
            <a:r>
              <a:rPr lang="it-IT" dirty="0"/>
              <a:t>. e Fax 0761/826241</a:t>
            </a:r>
          </a:p>
          <a:p>
            <a:pPr algn="ctr"/>
            <a:r>
              <a:rPr lang="it-IT" dirty="0"/>
              <a:t>C. MECCANOGRAFICO: VT1M00600E</a:t>
            </a:r>
          </a:p>
          <a:p>
            <a:pPr algn="ctr"/>
            <a:r>
              <a:rPr lang="it-IT" dirty="0"/>
              <a:t>www.santaluciafilippini-montefiascone.it</a:t>
            </a:r>
          </a:p>
          <a:p>
            <a:pPr algn="ctr"/>
            <a:r>
              <a:rPr lang="it-IT" dirty="0"/>
              <a:t>e-mail: scuola.sl.filippini@virgilio.it </a:t>
            </a:r>
            <a:endParaRPr lang="it-IT" dirty="0" smtClean="0"/>
          </a:p>
          <a:p>
            <a:pPr algn="ctr"/>
            <a:r>
              <a:rPr lang="it-IT" dirty="0" err="1" smtClean="0"/>
              <a:t>pec</a:t>
            </a:r>
            <a:r>
              <a:rPr lang="it-IT" dirty="0"/>
              <a:t>:  </a:t>
            </a:r>
            <a:r>
              <a:rPr lang="it-IT" dirty="0" smtClean="0"/>
              <a:t>ipc.santaluciafilippini@pec.it</a:t>
            </a:r>
            <a:endParaRPr lang="it-IT" dirty="0"/>
          </a:p>
        </p:txBody>
      </p:sp>
    </p:spTree>
    <p:extLst>
      <p:ext uri="{BB962C8B-B14F-4D97-AF65-F5344CB8AC3E}">
        <p14:creationId xmlns:p14="http://schemas.microsoft.com/office/powerpoint/2010/main" val="203648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Rischi per i minori</a:t>
            </a:r>
            <a:endParaRPr lang="it-IT" dirty="0"/>
          </a:p>
        </p:txBody>
      </p:sp>
      <p:sp>
        <p:nvSpPr>
          <p:cNvPr id="3" name="Content Placeholder 2"/>
          <p:cNvSpPr>
            <a:spLocks noGrp="1"/>
          </p:cNvSpPr>
          <p:nvPr>
            <p:ph idx="1"/>
          </p:nvPr>
        </p:nvSpPr>
        <p:spPr/>
        <p:txBody>
          <a:bodyPr>
            <a:normAutofit/>
          </a:bodyPr>
          <a:lstStyle/>
          <a:p>
            <a:pPr marL="0" lvl="0" indent="0">
              <a:buNone/>
            </a:pPr>
            <a:r>
              <a:rPr lang="it-IT" b="1" dirty="0" smtClean="0">
                <a:solidFill>
                  <a:srgbClr val="00B25A"/>
                </a:solidFill>
              </a:rPr>
              <a:t>Contenuto inappropriato</a:t>
            </a:r>
          </a:p>
          <a:p>
            <a:pPr lvl="1"/>
            <a:r>
              <a:rPr lang="it-IT" dirty="0" smtClean="0"/>
              <a:t>Pornografico</a:t>
            </a:r>
          </a:p>
          <a:p>
            <a:pPr lvl="1"/>
            <a:r>
              <a:rPr lang="it-IT" dirty="0" smtClean="0"/>
              <a:t>Violento, autodistruttivo </a:t>
            </a:r>
          </a:p>
          <a:p>
            <a:pPr lvl="1"/>
            <a:r>
              <a:rPr lang="it-IT" dirty="0" smtClean="0"/>
              <a:t>Inesatto o estremo </a:t>
            </a:r>
          </a:p>
          <a:p>
            <a:pPr lvl="1"/>
            <a:endParaRPr lang="it-IT" dirty="0" smtClean="0"/>
          </a:p>
          <a:p>
            <a:pPr marL="0" indent="0">
              <a:buNone/>
            </a:pPr>
            <a:r>
              <a:rPr lang="it-IT" b="1" dirty="0" smtClean="0">
                <a:solidFill>
                  <a:srgbClr val="00B25A"/>
                </a:solidFill>
              </a:rPr>
              <a:t>Contatti indesiderati</a:t>
            </a:r>
          </a:p>
          <a:p>
            <a:pPr lvl="1"/>
            <a:r>
              <a:rPr lang="it-IT" dirty="0" smtClean="0"/>
              <a:t>Adescamento online a scopo sessuale</a:t>
            </a:r>
          </a:p>
          <a:p>
            <a:pPr lvl="1"/>
            <a:r>
              <a:rPr lang="it-IT" dirty="0" smtClean="0"/>
              <a:t>Cyber bullismo</a:t>
            </a:r>
          </a:p>
          <a:p>
            <a:pPr lvl="1"/>
            <a:endParaRPr lang="it-IT" dirty="0" smtClean="0"/>
          </a:p>
          <a:p>
            <a:pPr marL="0" indent="0">
              <a:buNone/>
            </a:pPr>
            <a:r>
              <a:rPr lang="it-IT" b="1" dirty="0" smtClean="0">
                <a:solidFill>
                  <a:srgbClr val="00B25A"/>
                </a:solidFill>
              </a:rPr>
              <a:t>Pubblicità</a:t>
            </a:r>
          </a:p>
          <a:p>
            <a:pPr lvl="1"/>
            <a:r>
              <a:rPr lang="it-IT" dirty="0" smtClean="0"/>
              <a:t>Confusione contenuti/pubblicità</a:t>
            </a:r>
          </a:p>
          <a:p>
            <a:pPr lvl="1"/>
            <a:r>
              <a:rPr lang="it-IT" dirty="0" smtClean="0"/>
              <a:t>Richieste di informazioni personali</a:t>
            </a:r>
            <a:endParaRPr lang="it-IT"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18913" y="1690688"/>
            <a:ext cx="5459105" cy="4285398"/>
          </a:xfrm>
          <a:prstGeom prst="rect">
            <a:avLst/>
          </a:prstGeom>
        </p:spPr>
      </p:pic>
      <p:sp>
        <p:nvSpPr>
          <p:cNvPr id="6" name="Rettangolo 5"/>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418214436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Come </a:t>
            </a:r>
            <a:r>
              <a:rPr lang="it-IT" dirty="0" smtClean="0"/>
              <a:t>prevenire i rischi?</a:t>
            </a:r>
            <a:endParaRPr lang="it-IT" dirty="0"/>
          </a:p>
        </p:txBody>
      </p:sp>
      <p:sp>
        <p:nvSpPr>
          <p:cNvPr id="3" name="Text Placeholder 2"/>
          <p:cNvSpPr>
            <a:spLocks noGrp="1"/>
          </p:cNvSpPr>
          <p:nvPr>
            <p:ph idx="1"/>
          </p:nvPr>
        </p:nvSpPr>
        <p:spPr>
          <a:xfrm>
            <a:off x="838200" y="1825625"/>
            <a:ext cx="7775448" cy="4351338"/>
          </a:xfrm>
        </p:spPr>
        <p:txBody>
          <a:bodyPr>
            <a:normAutofit/>
          </a:bodyPr>
          <a:lstStyle/>
          <a:p>
            <a:pPr marL="0" indent="0">
              <a:buNone/>
            </a:pPr>
            <a:r>
              <a:rPr lang="it-IT" b="1" dirty="0" smtClean="0"/>
              <a:t>EDUCA I TUOI FIGLI ALL’USO DEL WEB</a:t>
            </a:r>
          </a:p>
          <a:p>
            <a:pPr marL="0" indent="0">
              <a:buNone/>
            </a:pPr>
            <a:endParaRPr lang="it-IT" b="1" dirty="0" smtClean="0"/>
          </a:p>
          <a:p>
            <a:pPr marL="0" indent="0">
              <a:buNone/>
            </a:pPr>
            <a:r>
              <a:rPr lang="it-IT" b="1" dirty="0" smtClean="0"/>
              <a:t>Sarebbe </a:t>
            </a:r>
            <a:r>
              <a:rPr lang="it-IT" b="1" dirty="0"/>
              <a:t>sbagliato vedere solo i pericoli di Internet</a:t>
            </a:r>
            <a:r>
              <a:rPr lang="it-IT" dirty="0"/>
              <a:t> e ignorarne le grandi potenzialità per i tuoi </a:t>
            </a:r>
            <a:r>
              <a:rPr lang="it-IT" dirty="0" smtClean="0"/>
              <a:t>figli.</a:t>
            </a:r>
          </a:p>
          <a:p>
            <a:pPr marL="0" indent="0">
              <a:buNone/>
            </a:pPr>
            <a:r>
              <a:rPr lang="it-IT" b="1" dirty="0" smtClean="0"/>
              <a:t>Molto </a:t>
            </a:r>
            <a:r>
              <a:rPr lang="it-IT" b="1" dirty="0"/>
              <a:t>meglio ascoltare e fare da guida</a:t>
            </a:r>
            <a:r>
              <a:rPr lang="it-IT" dirty="0"/>
              <a:t>. </a:t>
            </a:r>
            <a:endParaRPr lang="it-IT" dirty="0" smtClean="0"/>
          </a:p>
          <a:p>
            <a:r>
              <a:rPr lang="it-IT" dirty="0" smtClean="0"/>
              <a:t>Esplora </a:t>
            </a:r>
            <a:r>
              <a:rPr lang="it-IT" dirty="0"/>
              <a:t>il Web insieme a loro fin da piccoli e stabilisci delle regole chiare per l'utilizzo di </a:t>
            </a:r>
            <a:r>
              <a:rPr lang="it-IT" dirty="0" smtClean="0"/>
              <a:t>Internet</a:t>
            </a:r>
            <a:endParaRPr lang="it-IT" dirty="0"/>
          </a:p>
          <a:p>
            <a:r>
              <a:rPr lang="it-IT" dirty="0" smtClean="0"/>
              <a:t>Utilizza </a:t>
            </a:r>
            <a:r>
              <a:rPr lang="it-IT" dirty="0"/>
              <a:t>strumenti di </a:t>
            </a:r>
            <a:r>
              <a:rPr lang="it-IT" dirty="0" smtClean="0"/>
              <a:t>controllo</a:t>
            </a:r>
            <a:endParaRPr lang="it-IT" dirty="0"/>
          </a:p>
          <a:p>
            <a:r>
              <a:rPr lang="it-IT" dirty="0" smtClean="0"/>
              <a:t>Valuta </a:t>
            </a:r>
            <a:r>
              <a:rPr lang="it-IT" dirty="0"/>
              <a:t>i contenuti (attendibilità di un sito</a:t>
            </a:r>
            <a:r>
              <a:rPr lang="it-IT" dirty="0" smtClean="0"/>
              <a:t>)</a:t>
            </a:r>
            <a:endParaRPr lang="it-IT" dirty="0"/>
          </a:p>
          <a:p>
            <a:r>
              <a:rPr lang="it-IT" dirty="0" smtClean="0"/>
              <a:t>Denuncia </a:t>
            </a:r>
            <a:r>
              <a:rPr lang="it-IT" dirty="0"/>
              <a:t>siti inappropriati alla </a:t>
            </a:r>
            <a:r>
              <a:rPr lang="it-IT" dirty="0" smtClean="0"/>
              <a:t>Polizia Postale </a:t>
            </a:r>
            <a:r>
              <a:rPr lang="it-IT" dirty="0"/>
              <a:t>e delle </a:t>
            </a:r>
            <a:r>
              <a:rPr lang="it-IT" dirty="0" smtClean="0"/>
              <a:t>Comunicazioni.</a:t>
            </a:r>
            <a:endParaRPr lang="it-IT" dirty="0"/>
          </a:p>
        </p:txBody>
      </p:sp>
      <p:sp>
        <p:nvSpPr>
          <p:cNvPr id="4" name="Rettangolo 3"/>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3545351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2358" y="2602367"/>
            <a:ext cx="4258673" cy="999670"/>
          </a:xfrm>
        </p:spPr>
        <p:txBody>
          <a:bodyPr vert="horz" lIns="91440" tIns="45720" rIns="91440" bIns="45720" rtlCol="0" anchor="b">
            <a:normAutofit fontScale="90000"/>
          </a:bodyPr>
          <a:lstStyle/>
          <a:p>
            <a:pPr algn="l"/>
            <a:r>
              <a:rPr lang="it-IT" sz="5400" b="1" dirty="0" smtClean="0"/>
              <a:t>Le regole base</a:t>
            </a:r>
            <a:endParaRPr lang="it-IT" sz="5400" b="1" dirty="0"/>
          </a:p>
        </p:txBody>
      </p:sp>
      <p:sp>
        <p:nvSpPr>
          <p:cNvPr id="5" name="Subtitle 4"/>
          <p:cNvSpPr>
            <a:spLocks noGrp="1"/>
          </p:cNvSpPr>
          <p:nvPr>
            <p:ph type="subTitle" idx="1"/>
          </p:nvPr>
        </p:nvSpPr>
        <p:spPr>
          <a:xfrm>
            <a:off x="3832586" y="3602037"/>
            <a:ext cx="4890789" cy="1655762"/>
          </a:xfrm>
        </p:spPr>
        <p:txBody>
          <a:bodyPr/>
          <a:lstStyle/>
          <a:p>
            <a:pPr algn="l"/>
            <a:r>
              <a:rPr lang="it-IT" dirty="0" smtClean="0"/>
              <a:t>Internet è un affare di famiglia</a:t>
            </a:r>
            <a:endParaRPr lang="it-IT"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1022" y="1898777"/>
            <a:ext cx="2961564" cy="3723521"/>
          </a:xfrm>
          <a:prstGeom prst="rect">
            <a:avLst/>
          </a:prstGeom>
        </p:spPr>
      </p:pic>
      <p:sp>
        <p:nvSpPr>
          <p:cNvPr id="7" name="Rettangolo 6"/>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3376620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Internet è un affare di famiglia</a:t>
            </a:r>
            <a:endParaRPr lang="it-IT" dirty="0"/>
          </a:p>
        </p:txBody>
      </p:sp>
      <p:sp>
        <p:nvSpPr>
          <p:cNvPr id="3" name="Content Placeholder 2"/>
          <p:cNvSpPr>
            <a:spLocks noGrp="1"/>
          </p:cNvSpPr>
          <p:nvPr>
            <p:ph idx="1"/>
          </p:nvPr>
        </p:nvSpPr>
        <p:spPr>
          <a:xfrm>
            <a:off x="838200" y="1825625"/>
            <a:ext cx="7350457" cy="4351338"/>
          </a:xfrm>
        </p:spPr>
        <p:txBody>
          <a:bodyPr>
            <a:normAutofit/>
          </a:bodyPr>
          <a:lstStyle/>
          <a:p>
            <a:pPr marL="0" indent="0">
              <a:buNone/>
            </a:pPr>
            <a:endParaRPr lang="it-IT" sz="2200" b="1" dirty="0" smtClean="0"/>
          </a:p>
          <a:p>
            <a:pPr marL="0" indent="0">
              <a:buNone/>
            </a:pPr>
            <a:r>
              <a:rPr lang="it-IT" sz="2200" b="1" dirty="0" smtClean="0"/>
              <a:t>Crea </a:t>
            </a:r>
            <a:r>
              <a:rPr lang="it-IT" sz="2200" b="1" dirty="0"/>
              <a:t>un account per tuo figlio</a:t>
            </a:r>
            <a:r>
              <a:rPr lang="it-IT" sz="2200" dirty="0"/>
              <a:t>, così potrai decidere quali siti può visitare e in quali fasce orarie può connettersi a </a:t>
            </a:r>
            <a:r>
              <a:rPr lang="it-IT" sz="2200" dirty="0" smtClean="0"/>
              <a:t>Internet</a:t>
            </a:r>
            <a:r>
              <a:rPr lang="it-IT" sz="2200" dirty="0"/>
              <a:t>. </a:t>
            </a:r>
            <a:endParaRPr lang="it-IT" sz="2200" dirty="0" smtClean="0"/>
          </a:p>
          <a:p>
            <a:pPr marL="0" indent="0">
              <a:buNone/>
            </a:pPr>
            <a:r>
              <a:rPr lang="it-IT" sz="2200" b="1" dirty="0" smtClean="0"/>
              <a:t>Tieni sotto </a:t>
            </a:r>
            <a:r>
              <a:rPr lang="it-IT" sz="2200" b="1" dirty="0"/>
              <a:t>controllo la navigazione dei più piccoli </a:t>
            </a:r>
            <a:r>
              <a:rPr lang="it-IT" sz="2200" dirty="0" smtClean="0"/>
              <a:t>attraverso </a:t>
            </a:r>
            <a:r>
              <a:rPr lang="it-IT" sz="2200" b="1" dirty="0" smtClean="0"/>
              <a:t>Family </a:t>
            </a:r>
            <a:r>
              <a:rPr lang="it-IT" sz="2200" b="1" dirty="0" err="1" smtClean="0"/>
              <a:t>Safety</a:t>
            </a:r>
            <a:r>
              <a:rPr lang="it-IT" sz="2200" dirty="0" smtClean="0"/>
              <a:t>.</a:t>
            </a:r>
            <a:endParaRPr lang="it-IT" sz="2200" dirty="0"/>
          </a:p>
          <a:p>
            <a:pPr marL="0" indent="0">
              <a:buNone/>
            </a:pPr>
            <a:r>
              <a:rPr lang="it-IT" sz="2200" b="1" dirty="0"/>
              <a:t>Non lasciare tuo figlio da solo davanti al PC</a:t>
            </a:r>
            <a:r>
              <a:rPr lang="it-IT" sz="2200" dirty="0"/>
              <a:t>, quando puoi naviga con lui così da educarlo ad un corretto utilizzo di internet e metterlo in guardia dai pericoli.</a:t>
            </a:r>
          </a:p>
          <a:p>
            <a:pPr marL="0" indent="0">
              <a:buNone/>
            </a:pPr>
            <a:r>
              <a:rPr lang="it-IT" sz="2200" b="1" dirty="0"/>
              <a:t>Sistema il computer in una stanza aperta </a:t>
            </a:r>
            <a:r>
              <a:rPr lang="it-IT" sz="2200" dirty="0"/>
              <a:t>(come la sala) e non nella camera di tuo figlio. </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70008" y="1690688"/>
            <a:ext cx="2863496" cy="4472368"/>
          </a:xfrm>
          <a:prstGeom prst="rect">
            <a:avLst/>
          </a:prstGeom>
        </p:spPr>
      </p:pic>
      <p:sp>
        <p:nvSpPr>
          <p:cNvPr id="5" name="Rettangolo 4"/>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2539383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Microsoft Family </a:t>
            </a:r>
            <a:r>
              <a:rPr lang="it-IT" dirty="0" err="1" smtClean="0"/>
              <a:t>Safety</a:t>
            </a:r>
            <a:endParaRPr lang="it-IT" dirty="0"/>
          </a:p>
        </p:txBody>
      </p:sp>
      <p:sp>
        <p:nvSpPr>
          <p:cNvPr id="5" name="Segnaposto contenuto 4"/>
          <p:cNvSpPr>
            <a:spLocks noGrp="1"/>
          </p:cNvSpPr>
          <p:nvPr>
            <p:ph idx="1"/>
          </p:nvPr>
        </p:nvSpPr>
        <p:spPr>
          <a:xfrm>
            <a:off x="365760" y="1825625"/>
            <a:ext cx="6515325" cy="4351338"/>
          </a:xfrm>
        </p:spPr>
        <p:txBody>
          <a:bodyPr>
            <a:normAutofit lnSpcReduction="10000"/>
          </a:bodyPr>
          <a:lstStyle/>
          <a:p>
            <a:pPr marL="0" indent="0">
              <a:buNone/>
            </a:pPr>
            <a:r>
              <a:rPr lang="it-IT" sz="2200" b="1" dirty="0" smtClean="0"/>
              <a:t>Strumento gratuito </a:t>
            </a:r>
            <a:r>
              <a:rPr lang="it-IT" sz="2200" dirty="0" smtClean="0"/>
              <a:t>che </a:t>
            </a:r>
            <a:r>
              <a:rPr lang="it-IT" sz="2200" dirty="0"/>
              <a:t>ti informa sui </a:t>
            </a:r>
            <a:r>
              <a:rPr lang="it-IT" sz="2200" b="1" dirty="0"/>
              <a:t>siti Web </a:t>
            </a:r>
            <a:r>
              <a:rPr lang="it-IT" sz="2200" dirty="0"/>
              <a:t>visitati dai tuoi figli e sui </a:t>
            </a:r>
            <a:r>
              <a:rPr lang="it-IT" sz="2200" b="1" dirty="0"/>
              <a:t>giochi</a:t>
            </a:r>
            <a:r>
              <a:rPr lang="it-IT" sz="2200" dirty="0"/>
              <a:t> che hanno usato. Puoi anche scegliere di bloccare o consentire siti Web specifici o altro contenuto e addirittura di limitare la quantità di tempo che possono trascorrere al PC. </a:t>
            </a:r>
            <a:endParaRPr lang="it-IT" sz="2200" dirty="0" smtClean="0"/>
          </a:p>
          <a:p>
            <a:pPr marL="0" indent="0">
              <a:buNone/>
            </a:pPr>
            <a:endParaRPr lang="it-IT" sz="2200" dirty="0" smtClean="0"/>
          </a:p>
          <a:p>
            <a:r>
              <a:rPr lang="it-IT" sz="2200" dirty="0" smtClean="0"/>
              <a:t>Report dettagliati:</a:t>
            </a:r>
          </a:p>
          <a:p>
            <a:pPr lvl="1"/>
            <a:r>
              <a:rPr lang="it-IT" sz="2200" dirty="0" smtClean="0"/>
              <a:t>Ricerche e siti Web visitati</a:t>
            </a:r>
          </a:p>
          <a:p>
            <a:pPr lvl="1"/>
            <a:r>
              <a:rPr lang="it-IT" sz="2200" dirty="0" smtClean="0"/>
              <a:t>Quando e quanto tempo ha usato il PC</a:t>
            </a:r>
          </a:p>
          <a:p>
            <a:pPr lvl="1"/>
            <a:r>
              <a:rPr lang="it-IT" sz="2200" dirty="0" smtClean="0"/>
              <a:t>App e giochi utilizzati </a:t>
            </a:r>
          </a:p>
          <a:p>
            <a:pPr lvl="1"/>
            <a:r>
              <a:rPr lang="it-IT" sz="2200" dirty="0" smtClean="0"/>
              <a:t>Download</a:t>
            </a:r>
          </a:p>
          <a:p>
            <a:r>
              <a:rPr lang="it-IT" sz="2200" dirty="0" smtClean="0"/>
              <a:t>Controllo dell’accesso al PC</a:t>
            </a:r>
            <a:endParaRPr lang="it-IT" sz="2200" dirty="0"/>
          </a:p>
        </p:txBody>
      </p:sp>
      <p:pic>
        <p:nvPicPr>
          <p:cNvPr id="3" name="Picture 2"/>
          <p:cNvPicPr>
            <a:picLocks noChangeAspect="1"/>
          </p:cNvPicPr>
          <p:nvPr/>
        </p:nvPicPr>
        <p:blipFill>
          <a:blip r:embed="rId3"/>
          <a:stretch>
            <a:fillRect/>
          </a:stretch>
        </p:blipFill>
        <p:spPr>
          <a:xfrm>
            <a:off x="6881085" y="1473380"/>
            <a:ext cx="5240346" cy="4464000"/>
          </a:xfrm>
          <a:prstGeom prst="rect">
            <a:avLst/>
          </a:prstGeom>
        </p:spPr>
      </p:pic>
      <p:sp>
        <p:nvSpPr>
          <p:cNvPr id="6" name="Rettangolo 5"/>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3925292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153750"/>
            <a:ext cx="3933170" cy="3255824"/>
          </a:xfrm>
          <a:prstGeom prst="rect">
            <a:avLst/>
          </a:prstGeom>
        </p:spPr>
      </p:pic>
      <p:sp>
        <p:nvSpPr>
          <p:cNvPr id="5" name="Subtitle 4"/>
          <p:cNvSpPr>
            <a:spLocks noGrp="1"/>
          </p:cNvSpPr>
          <p:nvPr>
            <p:ph type="subTitle" idx="1"/>
          </p:nvPr>
        </p:nvSpPr>
        <p:spPr>
          <a:xfrm>
            <a:off x="3832586" y="3602037"/>
            <a:ext cx="6061222" cy="1655762"/>
          </a:xfrm>
        </p:spPr>
        <p:txBody>
          <a:bodyPr/>
          <a:lstStyle/>
          <a:p>
            <a:pPr algn="l"/>
            <a:r>
              <a:rPr lang="it-IT" dirty="0" smtClean="0"/>
              <a:t>Il browser e la casella di posta elettronica</a:t>
            </a:r>
            <a:endParaRPr lang="it-IT" dirty="0"/>
          </a:p>
        </p:txBody>
      </p:sp>
      <p:sp>
        <p:nvSpPr>
          <p:cNvPr id="4" name="Title 3"/>
          <p:cNvSpPr>
            <a:spLocks noGrp="1"/>
          </p:cNvSpPr>
          <p:nvPr>
            <p:ph type="ctrTitle"/>
          </p:nvPr>
        </p:nvSpPr>
        <p:spPr>
          <a:xfrm>
            <a:off x="3812358" y="2602367"/>
            <a:ext cx="6209466" cy="999670"/>
          </a:xfrm>
        </p:spPr>
        <p:txBody>
          <a:bodyPr vert="horz" lIns="91440" tIns="45720" rIns="91440" bIns="45720" rtlCol="0" anchor="b">
            <a:normAutofit fontScale="90000"/>
          </a:bodyPr>
          <a:lstStyle/>
          <a:p>
            <a:pPr algn="l"/>
            <a:r>
              <a:rPr lang="it-IT" sz="5400" b="1" dirty="0" smtClean="0"/>
              <a:t>Navigare in sicurezza</a:t>
            </a:r>
            <a:endParaRPr lang="it-IT" sz="5400" b="1" dirty="0"/>
          </a:p>
        </p:txBody>
      </p:sp>
      <p:sp>
        <p:nvSpPr>
          <p:cNvPr id="6" name="Rettangolo 5"/>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2092020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38511" y="1731509"/>
            <a:ext cx="4653439" cy="4261757"/>
          </a:xfrm>
          <a:prstGeom prst="rect">
            <a:avLst/>
          </a:prstGeom>
        </p:spPr>
      </p:pic>
      <p:sp>
        <p:nvSpPr>
          <p:cNvPr id="12" name="Titolo 11"/>
          <p:cNvSpPr>
            <a:spLocks noGrp="1"/>
          </p:cNvSpPr>
          <p:nvPr>
            <p:ph type="title"/>
          </p:nvPr>
        </p:nvSpPr>
        <p:spPr/>
        <p:txBody>
          <a:bodyPr/>
          <a:lstStyle/>
          <a:p>
            <a:r>
              <a:rPr lang="it-IT" dirty="0" smtClean="0"/>
              <a:t>Minacce alla sicurezza del PC</a:t>
            </a:r>
            <a:endParaRPr lang="it-IT" dirty="0"/>
          </a:p>
        </p:txBody>
      </p:sp>
      <p:sp>
        <p:nvSpPr>
          <p:cNvPr id="7" name="Content Placeholder 6"/>
          <p:cNvSpPr>
            <a:spLocks noGrp="1"/>
          </p:cNvSpPr>
          <p:nvPr>
            <p:ph idx="1"/>
          </p:nvPr>
        </p:nvSpPr>
        <p:spPr>
          <a:xfrm>
            <a:off x="838200" y="1825625"/>
            <a:ext cx="6897688" cy="4351338"/>
          </a:xfrm>
        </p:spPr>
        <p:txBody>
          <a:bodyPr>
            <a:normAutofit fontScale="92500" lnSpcReduction="20000"/>
          </a:bodyPr>
          <a:lstStyle/>
          <a:p>
            <a:pPr marL="0" indent="0">
              <a:lnSpc>
                <a:spcPct val="100000"/>
              </a:lnSpc>
              <a:spcBef>
                <a:spcPct val="30000"/>
              </a:spcBef>
              <a:buNone/>
            </a:pPr>
            <a:r>
              <a:rPr lang="it-IT" sz="2200" b="1" dirty="0" smtClean="0"/>
              <a:t>Per evitare le minacce occorre conoscerle:</a:t>
            </a:r>
          </a:p>
          <a:p>
            <a:pPr marL="0" indent="0">
              <a:lnSpc>
                <a:spcPct val="100000"/>
              </a:lnSpc>
              <a:spcBef>
                <a:spcPct val="30000"/>
              </a:spcBef>
              <a:buNone/>
            </a:pPr>
            <a:endParaRPr lang="it-IT" sz="2200" b="1" dirty="0" smtClean="0"/>
          </a:p>
          <a:p>
            <a:pPr marL="0" indent="0">
              <a:lnSpc>
                <a:spcPct val="100000"/>
              </a:lnSpc>
              <a:spcBef>
                <a:spcPct val="30000"/>
              </a:spcBef>
              <a:buNone/>
            </a:pPr>
            <a:r>
              <a:rPr lang="it-IT" sz="2200" b="1" dirty="0" smtClean="0"/>
              <a:t>Virus/</a:t>
            </a:r>
            <a:r>
              <a:rPr lang="it-IT" sz="2200" b="1" dirty="0" err="1" smtClean="0"/>
              <a:t>Worm</a:t>
            </a:r>
            <a:r>
              <a:rPr lang="it-IT" sz="2200" b="1" dirty="0" smtClean="0"/>
              <a:t>: </a:t>
            </a:r>
            <a:r>
              <a:rPr lang="it-IT" sz="2200" dirty="0" smtClean="0"/>
              <a:t>programmi progettati per invadere il vostro PC e copiare, danneggiare o cancellare i vostri dati.</a:t>
            </a:r>
          </a:p>
          <a:p>
            <a:pPr marL="0" indent="0">
              <a:lnSpc>
                <a:spcPct val="100000"/>
              </a:lnSpc>
              <a:spcBef>
                <a:spcPct val="30000"/>
              </a:spcBef>
              <a:buNone/>
            </a:pPr>
            <a:endParaRPr lang="it-IT" sz="2200" dirty="0" smtClean="0"/>
          </a:p>
          <a:p>
            <a:pPr marL="0" indent="0">
              <a:spcBef>
                <a:spcPct val="30000"/>
              </a:spcBef>
              <a:buNone/>
            </a:pPr>
            <a:r>
              <a:rPr lang="it-IT" sz="2200" b="1" dirty="0"/>
              <a:t>Spam</a:t>
            </a:r>
            <a:r>
              <a:rPr lang="it-IT" sz="2200" dirty="0"/>
              <a:t>: email, messaggi istantanei e altre comunicazioni online indesiderate</a:t>
            </a:r>
          </a:p>
          <a:p>
            <a:pPr marL="0" indent="0">
              <a:spcBef>
                <a:spcPct val="30000"/>
              </a:spcBef>
              <a:buNone/>
            </a:pPr>
            <a:endParaRPr lang="it-IT" sz="2200" dirty="0"/>
          </a:p>
          <a:p>
            <a:pPr marL="0" indent="0">
              <a:spcBef>
                <a:spcPct val="30000"/>
              </a:spcBef>
              <a:buNone/>
            </a:pPr>
            <a:r>
              <a:rPr lang="it-IT" sz="2200" b="1" dirty="0" err="1"/>
              <a:t>Phishing</a:t>
            </a:r>
            <a:r>
              <a:rPr lang="it-IT" sz="2200" dirty="0"/>
              <a:t>: frode online per sottrarre con l’inganno numeri di carte di credito, password, informazioni su account personali</a:t>
            </a:r>
          </a:p>
          <a:p>
            <a:pPr marL="0" indent="0">
              <a:spcBef>
                <a:spcPct val="30000"/>
              </a:spcBef>
              <a:buNone/>
            </a:pPr>
            <a:endParaRPr lang="it-IT" sz="2200" dirty="0"/>
          </a:p>
          <a:p>
            <a:pPr marL="0" indent="0">
              <a:spcBef>
                <a:spcPct val="30000"/>
              </a:spcBef>
              <a:buNone/>
            </a:pPr>
            <a:r>
              <a:rPr lang="it-IT" sz="2200" b="1" dirty="0"/>
              <a:t>Truffe</a:t>
            </a:r>
            <a:r>
              <a:rPr lang="it-IT" sz="2200" dirty="0"/>
              <a:t>: email spedite da criminali che tentano di rubare denaro</a:t>
            </a:r>
            <a:endParaRPr lang="en-US" sz="2200" b="1" dirty="0"/>
          </a:p>
          <a:p>
            <a:pPr>
              <a:lnSpc>
                <a:spcPct val="100000"/>
              </a:lnSpc>
              <a:spcBef>
                <a:spcPct val="30000"/>
              </a:spcBef>
            </a:pPr>
            <a:endParaRPr lang="it-IT" sz="2200" dirty="0" smtClean="0"/>
          </a:p>
          <a:p>
            <a:pPr>
              <a:lnSpc>
                <a:spcPct val="100000"/>
              </a:lnSpc>
              <a:spcBef>
                <a:spcPct val="30000"/>
              </a:spcBef>
            </a:pPr>
            <a:endParaRPr lang="it-IT" sz="2200" dirty="0" smtClean="0"/>
          </a:p>
          <a:p>
            <a:pPr>
              <a:lnSpc>
                <a:spcPct val="100000"/>
              </a:lnSpc>
            </a:pPr>
            <a:endParaRPr lang="it-IT" sz="2200" dirty="0"/>
          </a:p>
        </p:txBody>
      </p:sp>
      <p:sp>
        <p:nvSpPr>
          <p:cNvPr id="20" name="TextBox 142339"/>
          <p:cNvSpPr txBox="1">
            <a:spLocks noChangeArrowheads="1"/>
          </p:cNvSpPr>
          <p:nvPr/>
        </p:nvSpPr>
        <p:spPr bwMode="auto">
          <a:xfrm>
            <a:off x="4724401" y="3378200"/>
            <a:ext cx="2932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it-IT" b="1">
              <a:solidFill>
                <a:prstClr val="black"/>
              </a:solidFill>
            </a:endParaRPr>
          </a:p>
        </p:txBody>
      </p:sp>
      <p:sp>
        <p:nvSpPr>
          <p:cNvPr id="22" name="TextBox 142341"/>
          <p:cNvSpPr txBox="1">
            <a:spLocks noChangeArrowheads="1"/>
          </p:cNvSpPr>
          <p:nvPr/>
        </p:nvSpPr>
        <p:spPr bwMode="auto">
          <a:xfrm>
            <a:off x="7735888" y="3378200"/>
            <a:ext cx="2932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it-IT" b="1">
              <a:solidFill>
                <a:prstClr val="black"/>
              </a:solidFill>
            </a:endParaRPr>
          </a:p>
        </p:txBody>
      </p:sp>
      <p:sp>
        <p:nvSpPr>
          <p:cNvPr id="26" name="TextBox 142348"/>
          <p:cNvSpPr txBox="1">
            <a:spLocks noChangeArrowheads="1"/>
          </p:cNvSpPr>
          <p:nvPr/>
        </p:nvSpPr>
        <p:spPr bwMode="auto">
          <a:xfrm>
            <a:off x="6223000" y="3222625"/>
            <a:ext cx="18415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457200" algn="l"/>
                <a:tab pos="914400" algn="l"/>
              </a:tabLst>
              <a:defRPr>
                <a:solidFill>
                  <a:schemeClr val="tx1"/>
                </a:solidFill>
                <a:latin typeface="Arial" pitchFamily="34" charset="0"/>
                <a:cs typeface="Arial" pitchFamily="34" charset="0"/>
              </a:defRPr>
            </a:lvl1pPr>
            <a:lvl2pPr marL="742950" indent="-285750" eaLnBrk="0" hangingPunct="0">
              <a:tabLst>
                <a:tab pos="457200" algn="l"/>
                <a:tab pos="914400" algn="l"/>
              </a:tabLst>
              <a:defRPr>
                <a:solidFill>
                  <a:schemeClr val="tx1"/>
                </a:solidFill>
                <a:latin typeface="Arial" pitchFamily="34" charset="0"/>
                <a:cs typeface="Arial" pitchFamily="34" charset="0"/>
              </a:defRPr>
            </a:lvl2pPr>
            <a:lvl3pPr marL="1143000" indent="-228600" eaLnBrk="0" hangingPunct="0">
              <a:tabLst>
                <a:tab pos="457200" algn="l"/>
                <a:tab pos="914400" algn="l"/>
              </a:tabLst>
              <a:defRPr>
                <a:solidFill>
                  <a:schemeClr val="tx1"/>
                </a:solidFill>
                <a:latin typeface="Arial" pitchFamily="34" charset="0"/>
                <a:cs typeface="Arial" pitchFamily="34" charset="0"/>
              </a:defRPr>
            </a:lvl3pPr>
            <a:lvl4pPr marL="1600200" indent="-228600" eaLnBrk="0" hangingPunct="0">
              <a:tabLst>
                <a:tab pos="457200" algn="l"/>
                <a:tab pos="914400" algn="l"/>
              </a:tabLst>
              <a:defRPr>
                <a:solidFill>
                  <a:schemeClr val="tx1"/>
                </a:solidFill>
                <a:latin typeface="Arial" pitchFamily="34" charset="0"/>
                <a:cs typeface="Arial" pitchFamily="34" charset="0"/>
              </a:defRPr>
            </a:lvl4pPr>
            <a:lvl5pPr marL="2057400" indent="-228600" eaLnBrk="0" hangingPunct="0">
              <a:tabLst>
                <a:tab pos="457200" algn="l"/>
                <a:tab pos="914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57200" algn="l"/>
                <a:tab pos="914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57200" algn="l"/>
                <a:tab pos="914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57200" algn="l"/>
                <a:tab pos="914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57200" algn="l"/>
                <a:tab pos="914400" algn="l"/>
              </a:tabLst>
              <a:defRPr>
                <a:solidFill>
                  <a:schemeClr val="tx1"/>
                </a:solidFill>
                <a:latin typeface="Arial" pitchFamily="34" charset="0"/>
                <a:cs typeface="Arial" pitchFamily="34" charset="0"/>
              </a:defRPr>
            </a:lvl9pPr>
          </a:lstStyle>
          <a:p>
            <a:pPr algn="ctr" eaLnBrk="1" hangingPunct="1">
              <a:lnSpc>
                <a:spcPct val="90000"/>
              </a:lnSpc>
            </a:pPr>
            <a:endParaRPr lang="it-IT" sz="4800">
              <a:solidFill>
                <a:prstClr val="black"/>
              </a:solidFill>
              <a:latin typeface="Segoe"/>
            </a:endParaRPr>
          </a:p>
        </p:txBody>
      </p:sp>
      <p:sp>
        <p:nvSpPr>
          <p:cNvPr id="8" name="Rettangolo 7"/>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4066306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Il browser</a:t>
            </a:r>
            <a:endParaRPr lang="it-IT"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28432" y="1690688"/>
            <a:ext cx="3986784" cy="4480560"/>
          </a:xfrm>
          <a:prstGeom prst="rect">
            <a:avLst/>
          </a:prstGeom>
        </p:spPr>
      </p:pic>
      <p:sp>
        <p:nvSpPr>
          <p:cNvPr id="3" name="Content Placeholder 2"/>
          <p:cNvSpPr>
            <a:spLocks noGrp="1"/>
          </p:cNvSpPr>
          <p:nvPr>
            <p:ph idx="1"/>
          </p:nvPr>
        </p:nvSpPr>
        <p:spPr>
          <a:xfrm>
            <a:off x="838200" y="1825625"/>
            <a:ext cx="7350457" cy="4351338"/>
          </a:xfrm>
        </p:spPr>
        <p:txBody>
          <a:bodyPr>
            <a:noAutofit/>
          </a:bodyPr>
          <a:lstStyle/>
          <a:p>
            <a:pPr marL="0" indent="0">
              <a:buNone/>
            </a:pPr>
            <a:endParaRPr lang="it-IT" sz="2200" dirty="0" smtClean="0"/>
          </a:p>
          <a:p>
            <a:pPr marL="0" indent="0">
              <a:buNone/>
            </a:pPr>
            <a:endParaRPr lang="it-IT" sz="2200" dirty="0"/>
          </a:p>
          <a:p>
            <a:pPr marL="0" indent="0">
              <a:buNone/>
            </a:pPr>
            <a:r>
              <a:rPr lang="it-IT" sz="2200" dirty="0" smtClean="0"/>
              <a:t>Insegna </a:t>
            </a:r>
            <a:r>
              <a:rPr lang="it-IT" sz="2200" dirty="0"/>
              <a:t>a tuo figlio </a:t>
            </a:r>
            <a:r>
              <a:rPr lang="it-IT" sz="2200" b="1" dirty="0"/>
              <a:t>a navigare in modo consapevole </a:t>
            </a:r>
            <a:r>
              <a:rPr lang="it-IT" sz="2200" dirty="0"/>
              <a:t>e a impostare al meglio i livelli di sicurezza del </a:t>
            </a:r>
            <a:r>
              <a:rPr lang="it-IT" sz="2200" dirty="0" smtClean="0"/>
              <a:t>browser.</a:t>
            </a:r>
          </a:p>
          <a:p>
            <a:pPr marL="0" indent="0">
              <a:buNone/>
            </a:pPr>
            <a:endParaRPr lang="it-IT" sz="2200" dirty="0" smtClean="0"/>
          </a:p>
          <a:p>
            <a:pPr marL="0" indent="0">
              <a:buNone/>
            </a:pPr>
            <a:r>
              <a:rPr lang="it-IT" sz="2200" dirty="0"/>
              <a:t>I browser, come </a:t>
            </a:r>
            <a:r>
              <a:rPr lang="it-IT" sz="2200" b="1" dirty="0"/>
              <a:t>Internet Explorer</a:t>
            </a:r>
            <a:r>
              <a:rPr lang="it-IT" sz="2200" dirty="0"/>
              <a:t>, ma anche i programmi di posta elettronica </a:t>
            </a:r>
            <a:r>
              <a:rPr lang="it-IT" sz="2200" dirty="0" smtClean="0"/>
              <a:t>come </a:t>
            </a:r>
            <a:r>
              <a:rPr lang="it-IT" sz="2200" b="1" dirty="0" smtClean="0"/>
              <a:t>Outlook.com</a:t>
            </a:r>
            <a:r>
              <a:rPr lang="it-IT" sz="2200" dirty="0" smtClean="0"/>
              <a:t>, </a:t>
            </a:r>
            <a:r>
              <a:rPr lang="it-IT" sz="2200" dirty="0"/>
              <a:t>offrono ottimi </a:t>
            </a:r>
            <a:r>
              <a:rPr lang="it-IT" sz="2200" b="1" dirty="0"/>
              <a:t>strumenti di protezione contro i tentativi di truffa online e la posta indesiderata</a:t>
            </a:r>
            <a:r>
              <a:rPr lang="it-IT" sz="2200" dirty="0"/>
              <a:t>. </a:t>
            </a:r>
            <a:endParaRPr lang="it-IT" sz="2200" dirty="0" smtClean="0"/>
          </a:p>
          <a:p>
            <a:pPr marL="0" indent="0">
              <a:buNone/>
            </a:pPr>
            <a:endParaRPr lang="it-IT" sz="2200" dirty="0" smtClean="0"/>
          </a:p>
          <a:p>
            <a:pPr marL="0" indent="0">
              <a:buNone/>
            </a:pPr>
            <a:endParaRPr lang="it-IT" sz="2200" dirty="0"/>
          </a:p>
          <a:p>
            <a:pPr marL="0" indent="0">
              <a:buNone/>
            </a:pPr>
            <a:endParaRPr lang="it-IT" sz="2200" dirty="0"/>
          </a:p>
        </p:txBody>
      </p:sp>
      <p:sp>
        <p:nvSpPr>
          <p:cNvPr id="5" name="Rettangolo 4"/>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3778236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09760" y="1682496"/>
            <a:ext cx="2682240" cy="3018264"/>
          </a:xfrm>
          <a:prstGeom prst="rect">
            <a:avLst/>
          </a:prstGeom>
        </p:spPr>
      </p:pic>
      <p:sp>
        <p:nvSpPr>
          <p:cNvPr id="2" name="Title 1"/>
          <p:cNvSpPr>
            <a:spLocks noGrp="1"/>
          </p:cNvSpPr>
          <p:nvPr>
            <p:ph type="title"/>
          </p:nvPr>
        </p:nvSpPr>
        <p:spPr/>
        <p:txBody>
          <a:bodyPr/>
          <a:lstStyle/>
          <a:p>
            <a:r>
              <a:rPr lang="it-IT" dirty="0" smtClean="0"/>
              <a:t>Internet Explorer 11</a:t>
            </a:r>
            <a:endParaRPr lang="it-IT" dirty="0"/>
          </a:p>
        </p:txBody>
      </p:sp>
      <p:sp>
        <p:nvSpPr>
          <p:cNvPr id="5" name="Content Placeholder 4"/>
          <p:cNvSpPr>
            <a:spLocks noGrp="1"/>
          </p:cNvSpPr>
          <p:nvPr>
            <p:ph idx="1"/>
          </p:nvPr>
        </p:nvSpPr>
        <p:spPr/>
        <p:txBody>
          <a:bodyPr>
            <a:normAutofit/>
          </a:bodyPr>
          <a:lstStyle/>
          <a:p>
            <a:pPr>
              <a:lnSpc>
                <a:spcPct val="100000"/>
              </a:lnSpc>
              <a:spcBef>
                <a:spcPts val="2400"/>
              </a:spcBef>
              <a:buFontTx/>
              <a:buChar char="•"/>
            </a:pPr>
            <a:r>
              <a:rPr lang="it-IT" sz="2200" dirty="0"/>
              <a:t>Navigazione più rapida e </a:t>
            </a:r>
            <a:r>
              <a:rPr lang="it-IT" sz="2200" dirty="0" smtClean="0"/>
              <a:t>sicura.</a:t>
            </a:r>
            <a:endParaRPr lang="it-IT" sz="2200" dirty="0"/>
          </a:p>
          <a:p>
            <a:pPr>
              <a:lnSpc>
                <a:spcPct val="100000"/>
              </a:lnSpc>
              <a:spcBef>
                <a:spcPts val="2400"/>
              </a:spcBef>
              <a:buFontTx/>
              <a:buChar char="•"/>
            </a:pPr>
            <a:r>
              <a:rPr lang="it-IT" sz="2200" dirty="0"/>
              <a:t>Maggiore protezione contro </a:t>
            </a:r>
            <a:r>
              <a:rPr lang="it-IT" sz="2200" dirty="0" smtClean="0"/>
              <a:t>virus, </a:t>
            </a:r>
            <a:r>
              <a:rPr lang="it-IT" sz="2200" dirty="0" err="1" smtClean="0"/>
              <a:t>spyware</a:t>
            </a:r>
            <a:r>
              <a:rPr lang="it-IT" sz="2200" dirty="0" smtClean="0"/>
              <a:t> </a:t>
            </a:r>
            <a:r>
              <a:rPr lang="it-IT" sz="2200" dirty="0"/>
              <a:t>e download </a:t>
            </a:r>
            <a:r>
              <a:rPr lang="it-IT" sz="2200" dirty="0" smtClean="0"/>
              <a:t>dannosi.</a:t>
            </a:r>
            <a:endParaRPr lang="it-IT" sz="2200" dirty="0"/>
          </a:p>
          <a:p>
            <a:pPr>
              <a:lnSpc>
                <a:spcPct val="100000"/>
              </a:lnSpc>
              <a:spcBef>
                <a:spcPts val="2400"/>
              </a:spcBef>
              <a:buFontTx/>
              <a:buChar char="•"/>
            </a:pPr>
            <a:r>
              <a:rPr lang="it-IT" sz="2200" dirty="0" smtClean="0"/>
              <a:t>Il filtro SmartScreen.</a:t>
            </a:r>
            <a:endParaRPr lang="it-IT" sz="2200" dirty="0"/>
          </a:p>
          <a:p>
            <a:pPr>
              <a:lnSpc>
                <a:spcPct val="100000"/>
              </a:lnSpc>
              <a:spcBef>
                <a:spcPts val="2400"/>
              </a:spcBef>
              <a:buFontTx/>
              <a:buChar char="•"/>
            </a:pPr>
            <a:r>
              <a:rPr lang="it-IT" sz="2200" dirty="0"/>
              <a:t>Protezione da </a:t>
            </a:r>
            <a:r>
              <a:rPr lang="it-IT" sz="2200" dirty="0" smtClean="0"/>
              <a:t>monitoraggio.</a:t>
            </a:r>
          </a:p>
          <a:p>
            <a:pPr marL="0" indent="0">
              <a:lnSpc>
                <a:spcPct val="100000"/>
              </a:lnSpc>
              <a:spcBef>
                <a:spcPts val="2400"/>
              </a:spcBef>
              <a:buNone/>
            </a:pPr>
            <a:endParaRPr lang="it-IT" sz="2200" dirty="0" smtClean="0"/>
          </a:p>
          <a:p>
            <a:pPr marL="0" indent="0">
              <a:buNone/>
            </a:pPr>
            <a:r>
              <a:rPr lang="it-IT" sz="2200" b="1" dirty="0"/>
              <a:t>Un browser aggiornato è più sicuro</a:t>
            </a:r>
          </a:p>
          <a:p>
            <a:pPr marL="0" indent="0">
              <a:buNone/>
            </a:pPr>
            <a:r>
              <a:rPr lang="it-IT" sz="2200" dirty="0"/>
              <a:t>Per </a:t>
            </a:r>
            <a:r>
              <a:rPr lang="it-IT" sz="2200" b="1" dirty="0"/>
              <a:t>mantenere alta l'efficienza e la sicurezza è fondamentale che sia sempre aggiornato all'ultima versione</a:t>
            </a:r>
            <a:r>
              <a:rPr lang="it-IT" sz="2200" dirty="0"/>
              <a:t> disponibile per il tuo sistema operativo. </a:t>
            </a:r>
          </a:p>
          <a:p>
            <a:pPr marL="0" indent="0">
              <a:lnSpc>
                <a:spcPct val="100000"/>
              </a:lnSpc>
              <a:spcBef>
                <a:spcPts val="2400"/>
              </a:spcBef>
              <a:buNone/>
            </a:pPr>
            <a:endParaRPr lang="it-IT" sz="2200" dirty="0"/>
          </a:p>
        </p:txBody>
      </p:sp>
      <p:sp>
        <p:nvSpPr>
          <p:cNvPr id="7" name="Rettangolo 6"/>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2494146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Outlook.com</a:t>
            </a:r>
            <a:endParaRPr lang="it-IT" dirty="0"/>
          </a:p>
        </p:txBody>
      </p:sp>
      <p:sp>
        <p:nvSpPr>
          <p:cNvPr id="3" name="Content Placeholder 2"/>
          <p:cNvSpPr>
            <a:spLocks noGrp="1"/>
          </p:cNvSpPr>
          <p:nvPr>
            <p:ph idx="1"/>
          </p:nvPr>
        </p:nvSpPr>
        <p:spPr>
          <a:xfrm>
            <a:off x="838200" y="1825625"/>
            <a:ext cx="10938164" cy="4351338"/>
          </a:xfrm>
        </p:spPr>
        <p:txBody>
          <a:bodyPr>
            <a:normAutofit/>
          </a:bodyPr>
          <a:lstStyle/>
          <a:p>
            <a:pPr>
              <a:lnSpc>
                <a:spcPct val="100000"/>
              </a:lnSpc>
              <a:spcBef>
                <a:spcPts val="1800"/>
              </a:spcBef>
            </a:pPr>
            <a:endParaRPr lang="it-IT" sz="2200" dirty="0" smtClean="0"/>
          </a:p>
          <a:p>
            <a:pPr>
              <a:lnSpc>
                <a:spcPct val="100000"/>
              </a:lnSpc>
              <a:spcBef>
                <a:spcPts val="1800"/>
              </a:spcBef>
            </a:pPr>
            <a:r>
              <a:rPr lang="it-IT" sz="2200" dirty="0" smtClean="0"/>
              <a:t>Servizio di posta elettronica di Microsoft, in passato conosciuto come Hotmail.</a:t>
            </a:r>
          </a:p>
          <a:p>
            <a:pPr>
              <a:lnSpc>
                <a:spcPct val="100000"/>
              </a:lnSpc>
              <a:spcBef>
                <a:spcPts val="1800"/>
              </a:spcBef>
            </a:pPr>
            <a:r>
              <a:rPr lang="it-IT" sz="2200" dirty="0" smtClean="0"/>
              <a:t>Basato sul Cloud, accessibile da tutti i dispositivi tramite browser, app e client e-mail.</a:t>
            </a:r>
          </a:p>
          <a:p>
            <a:pPr>
              <a:lnSpc>
                <a:spcPct val="100000"/>
              </a:lnSpc>
              <a:spcBef>
                <a:spcPts val="1800"/>
              </a:spcBef>
            </a:pPr>
            <a:r>
              <a:rPr lang="it-IT" sz="2200" dirty="0" smtClean="0"/>
              <a:t>Antispam, </a:t>
            </a:r>
            <a:r>
              <a:rPr lang="it-IT" sz="2200" dirty="0" err="1" smtClean="0"/>
              <a:t>Antiphishing</a:t>
            </a:r>
            <a:r>
              <a:rPr lang="it-IT" sz="2200" dirty="0" smtClean="0"/>
              <a:t> e </a:t>
            </a:r>
            <a:r>
              <a:rPr lang="it-IT" sz="2200" dirty="0" err="1" smtClean="0"/>
              <a:t>SmartScreen</a:t>
            </a:r>
            <a:r>
              <a:rPr lang="it-IT" sz="2200" dirty="0" smtClean="0"/>
              <a:t> integrati.</a:t>
            </a:r>
          </a:p>
          <a:p>
            <a:pPr>
              <a:lnSpc>
                <a:spcPct val="100000"/>
              </a:lnSpc>
              <a:spcBef>
                <a:spcPts val="1800"/>
              </a:spcBef>
            </a:pPr>
            <a:r>
              <a:rPr lang="it-IT" sz="2200" dirty="0" smtClean="0"/>
              <a:t>Interfaccia semplice e funzionale.</a:t>
            </a:r>
          </a:p>
          <a:p>
            <a:pPr>
              <a:lnSpc>
                <a:spcPct val="100000"/>
              </a:lnSpc>
              <a:spcBef>
                <a:spcPts val="1800"/>
              </a:spcBef>
            </a:pPr>
            <a:r>
              <a:rPr lang="it-IT" sz="2200" dirty="0" smtClean="0"/>
              <a:t>Organizzazione e gestione della posta con un clic</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2350" y="3622624"/>
            <a:ext cx="2364468" cy="2364468"/>
          </a:xfrm>
          <a:prstGeom prst="rect">
            <a:avLst/>
          </a:prstGeom>
        </p:spPr>
      </p:pic>
      <p:sp>
        <p:nvSpPr>
          <p:cNvPr id="5" name="Rettangolo 4"/>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276324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Agenda</a:t>
            </a:r>
            <a:endParaRPr lang="it-IT" dirty="0"/>
          </a:p>
        </p:txBody>
      </p:sp>
      <p:sp>
        <p:nvSpPr>
          <p:cNvPr id="4" name="Content Placeholder 2"/>
          <p:cNvSpPr>
            <a:spLocks noGrp="1"/>
          </p:cNvSpPr>
          <p:nvPr>
            <p:ph idx="1"/>
          </p:nvPr>
        </p:nvSpPr>
        <p:spPr/>
        <p:txBody>
          <a:bodyPr>
            <a:normAutofit/>
          </a:bodyPr>
          <a:lstStyle/>
          <a:p>
            <a:pPr marL="514350" indent="-514350">
              <a:buFont typeface="+mj-lt"/>
              <a:buAutoNum type="arabicPeriod"/>
            </a:pPr>
            <a:r>
              <a:rPr lang="it-IT" sz="2800" dirty="0" smtClean="0"/>
              <a:t>Che cos’è il </a:t>
            </a:r>
            <a:r>
              <a:rPr lang="it-IT" sz="2800" dirty="0" err="1" smtClean="0"/>
              <a:t>Safer</a:t>
            </a:r>
            <a:r>
              <a:rPr lang="it-IT" sz="2800" dirty="0" smtClean="0"/>
              <a:t> Internet </a:t>
            </a:r>
            <a:r>
              <a:rPr lang="it-IT" sz="2800" dirty="0" err="1" smtClean="0"/>
              <a:t>Day</a:t>
            </a:r>
            <a:r>
              <a:rPr lang="it-IT" sz="2800" dirty="0" smtClean="0"/>
              <a:t>?</a:t>
            </a:r>
          </a:p>
          <a:p>
            <a:pPr marL="514350" indent="-514350">
              <a:buFont typeface="+mj-lt"/>
              <a:buAutoNum type="arabicPeriod"/>
            </a:pPr>
            <a:r>
              <a:rPr lang="it-IT" sz="2800" dirty="0" smtClean="0"/>
              <a:t>Dati sull’utilizzo di Internet</a:t>
            </a:r>
          </a:p>
          <a:p>
            <a:pPr marL="514350" indent="-514350">
              <a:buFont typeface="+mj-lt"/>
              <a:buAutoNum type="arabicPeriod"/>
            </a:pPr>
            <a:r>
              <a:rPr lang="it-IT" sz="2800" dirty="0" smtClean="0"/>
              <a:t>Rischi per i minori</a:t>
            </a:r>
          </a:p>
          <a:p>
            <a:pPr marL="514350" indent="-514350">
              <a:buFont typeface="+mj-lt"/>
              <a:buAutoNum type="arabicPeriod"/>
            </a:pPr>
            <a:r>
              <a:rPr lang="it-IT" sz="2800" dirty="0" smtClean="0"/>
              <a:t>Le regole di base</a:t>
            </a:r>
          </a:p>
          <a:p>
            <a:pPr marL="514350" indent="-514350">
              <a:buFont typeface="+mj-lt"/>
              <a:buAutoNum type="arabicPeriod"/>
            </a:pPr>
            <a:r>
              <a:rPr lang="it-IT" sz="2800" dirty="0" smtClean="0"/>
              <a:t>Navigare in sicurezza</a:t>
            </a:r>
          </a:p>
          <a:p>
            <a:pPr marL="514350" indent="-514350">
              <a:buFont typeface="+mj-lt"/>
              <a:buAutoNum type="arabicPeriod"/>
            </a:pPr>
            <a:r>
              <a:rPr lang="it-IT" sz="2800" dirty="0" smtClean="0"/>
              <a:t>I Social Network</a:t>
            </a:r>
          </a:p>
          <a:p>
            <a:pPr marL="514350" indent="-514350">
              <a:buFont typeface="+mj-lt"/>
              <a:buAutoNum type="arabicPeriod"/>
            </a:pPr>
            <a:r>
              <a:rPr lang="it-IT" sz="2800" dirty="0" smtClean="0"/>
              <a:t>Il </a:t>
            </a:r>
            <a:r>
              <a:rPr lang="it-IT" sz="2800" dirty="0" err="1" smtClean="0"/>
              <a:t>Cyberbullismo</a:t>
            </a:r>
            <a:endParaRPr lang="it-IT" sz="2800" dirty="0" smtClean="0"/>
          </a:p>
          <a:p>
            <a:pPr marL="514350" indent="-514350">
              <a:buFont typeface="+mj-lt"/>
              <a:buAutoNum type="arabicPeriod"/>
            </a:pPr>
            <a:r>
              <a:rPr lang="it-IT" sz="2800" dirty="0" smtClean="0"/>
              <a:t>Link Utili</a:t>
            </a:r>
            <a:endParaRPr lang="it-IT" sz="2800" dirty="0"/>
          </a:p>
          <a:p>
            <a:pPr marL="514350" indent="-514350">
              <a:buFont typeface="+mj-lt"/>
              <a:buAutoNum type="arabicPeriod"/>
            </a:pPr>
            <a:endParaRPr lang="it-IT" sz="2800" dirty="0" smtClean="0"/>
          </a:p>
        </p:txBody>
      </p:sp>
      <p:sp>
        <p:nvSpPr>
          <p:cNvPr id="3" name="Rettangolo 2"/>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1432531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Windows Defender</a:t>
            </a:r>
            <a:endParaRPr lang="it-IT" dirty="0"/>
          </a:p>
        </p:txBody>
      </p:sp>
      <p:sp>
        <p:nvSpPr>
          <p:cNvPr id="4" name="Content Placeholder 3"/>
          <p:cNvSpPr>
            <a:spLocks noGrp="1"/>
          </p:cNvSpPr>
          <p:nvPr>
            <p:ph idx="1"/>
          </p:nvPr>
        </p:nvSpPr>
        <p:spPr>
          <a:xfrm>
            <a:off x="193964" y="2062739"/>
            <a:ext cx="7144913" cy="4351338"/>
          </a:xfrm>
        </p:spPr>
        <p:txBody>
          <a:bodyPr>
            <a:normAutofit/>
          </a:bodyPr>
          <a:lstStyle/>
          <a:p>
            <a:pPr marL="0" indent="0">
              <a:buNone/>
            </a:pPr>
            <a:r>
              <a:rPr lang="it-IT" sz="2200" dirty="0" smtClean="0"/>
              <a:t>Windows </a:t>
            </a:r>
            <a:r>
              <a:rPr lang="it-IT" sz="2200" dirty="0"/>
              <a:t>Defender è un software antimalware </a:t>
            </a:r>
            <a:r>
              <a:rPr lang="it-IT" sz="2200" b="1" dirty="0" smtClean="0"/>
              <a:t>gratuito.</a:t>
            </a:r>
          </a:p>
          <a:p>
            <a:pPr marL="0" indent="0">
              <a:buNone/>
            </a:pPr>
            <a:endParaRPr lang="it-IT" sz="2200" b="1" dirty="0" smtClean="0"/>
          </a:p>
          <a:p>
            <a:r>
              <a:rPr lang="it-IT" sz="2200" dirty="0" smtClean="0"/>
              <a:t>Già incluso </a:t>
            </a:r>
            <a:r>
              <a:rPr lang="it-IT" sz="2200" dirty="0"/>
              <a:t>in </a:t>
            </a:r>
            <a:r>
              <a:rPr lang="it-IT" sz="2200" dirty="0" smtClean="0"/>
              <a:t>Windows 8, Windows 8.1 e Windows RT.</a:t>
            </a:r>
            <a:endParaRPr lang="it-IT" sz="2200" dirty="0"/>
          </a:p>
          <a:p>
            <a:pPr marL="0" indent="0">
              <a:buNone/>
            </a:pPr>
            <a:endParaRPr lang="it-IT" sz="2200" dirty="0"/>
          </a:p>
          <a:p>
            <a:pPr>
              <a:buFontTx/>
              <a:buChar char="•"/>
            </a:pPr>
            <a:r>
              <a:rPr lang="it-IT" sz="2200" dirty="0"/>
              <a:t>Aggiornamenti </a:t>
            </a:r>
            <a:r>
              <a:rPr lang="it-IT" sz="2200" dirty="0" smtClean="0"/>
              <a:t>automatici tramite Windows Update.</a:t>
            </a:r>
            <a:endParaRPr lang="it-IT" sz="2200" dirty="0"/>
          </a:p>
          <a:p>
            <a:endParaRPr lang="it-IT" sz="2200" dirty="0"/>
          </a:p>
          <a:p>
            <a:pPr>
              <a:buFontTx/>
              <a:buChar char="•"/>
            </a:pPr>
            <a:r>
              <a:rPr lang="it-IT" sz="2200" dirty="0" smtClean="0"/>
              <a:t>Facile </a:t>
            </a:r>
            <a:r>
              <a:rPr lang="it-IT" sz="2200" dirty="0"/>
              <a:t>da </a:t>
            </a:r>
            <a:r>
              <a:rPr lang="it-IT" sz="2200" dirty="0" smtClean="0"/>
              <a:t>utilizzare.</a:t>
            </a:r>
            <a:endParaRPr lang="it-IT" sz="2200" dirty="0"/>
          </a:p>
          <a:p>
            <a:endParaRPr lang="it-IT"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0506" y="1801090"/>
            <a:ext cx="4519285" cy="3184381"/>
          </a:xfrm>
          <a:prstGeom prst="rect">
            <a:avLst/>
          </a:prstGeom>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16667" b="93137" l="3922" r="86765"/>
                    </a14:imgEffect>
                  </a14:imgLayer>
                </a14:imgProps>
              </a:ext>
            </a:extLst>
          </a:blip>
          <a:srcRect l="465" t="12216" r="12085"/>
          <a:stretch/>
        </p:blipFill>
        <p:spPr>
          <a:xfrm>
            <a:off x="8559048" y="3677298"/>
            <a:ext cx="2606388" cy="2616345"/>
          </a:xfrm>
          <a:prstGeom prst="rect">
            <a:avLst/>
          </a:prstGeom>
        </p:spPr>
      </p:pic>
      <p:sp>
        <p:nvSpPr>
          <p:cNvPr id="7" name="Rettangolo 6"/>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1433161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Microsoft Security Essentials </a:t>
            </a:r>
            <a:br>
              <a:rPr lang="it-IT" dirty="0" smtClean="0"/>
            </a:br>
            <a:endParaRPr lang="it-IT" sz="2000" dirty="0"/>
          </a:p>
        </p:txBody>
      </p:sp>
      <p:sp>
        <p:nvSpPr>
          <p:cNvPr id="4" name="Content Placeholder 3"/>
          <p:cNvSpPr>
            <a:spLocks noGrp="1"/>
          </p:cNvSpPr>
          <p:nvPr>
            <p:ph idx="1"/>
          </p:nvPr>
        </p:nvSpPr>
        <p:spPr>
          <a:xfrm>
            <a:off x="195946" y="1825625"/>
            <a:ext cx="9804397" cy="4351338"/>
          </a:xfrm>
        </p:spPr>
        <p:txBody>
          <a:bodyPr>
            <a:normAutofit/>
          </a:bodyPr>
          <a:lstStyle/>
          <a:p>
            <a:pPr>
              <a:buFontTx/>
              <a:buChar char="•"/>
            </a:pPr>
            <a:r>
              <a:rPr lang="it-IT" sz="2200" dirty="0" smtClean="0"/>
              <a:t>Per versioni di Windows precedenti a Windows 8 (Windows 7, Vista, XP).</a:t>
            </a:r>
          </a:p>
          <a:p>
            <a:pPr marL="0" indent="0">
              <a:buNone/>
            </a:pPr>
            <a:endParaRPr lang="it-IT" sz="2200" dirty="0" smtClean="0"/>
          </a:p>
          <a:p>
            <a:pPr>
              <a:buFontTx/>
              <a:buChar char="•"/>
            </a:pPr>
            <a:r>
              <a:rPr lang="it-IT" sz="2200" dirty="0" smtClean="0"/>
              <a:t>Protezione </a:t>
            </a:r>
            <a:r>
              <a:rPr lang="it-IT" sz="2200" dirty="0"/>
              <a:t>completa </a:t>
            </a:r>
            <a:r>
              <a:rPr lang="it-IT" sz="2200" dirty="0" smtClean="0"/>
              <a:t>dal Malware.</a:t>
            </a:r>
            <a:endParaRPr lang="it-IT" sz="2200" dirty="0"/>
          </a:p>
          <a:p>
            <a:pPr>
              <a:buFontTx/>
              <a:buChar char="•"/>
            </a:pPr>
            <a:endParaRPr lang="it-IT" sz="2200" dirty="0"/>
          </a:p>
          <a:p>
            <a:pPr>
              <a:buFontTx/>
              <a:buChar char="•"/>
            </a:pPr>
            <a:r>
              <a:rPr lang="it-IT" sz="2200" dirty="0" smtClean="0"/>
              <a:t>Download </a:t>
            </a:r>
            <a:r>
              <a:rPr lang="it-IT" sz="2200" dirty="0"/>
              <a:t>semplice e </a:t>
            </a:r>
            <a:r>
              <a:rPr lang="it-IT" sz="2200" dirty="0" smtClean="0"/>
              <a:t>gratuito.</a:t>
            </a:r>
            <a:endParaRPr lang="it-IT" sz="2200" dirty="0"/>
          </a:p>
          <a:p>
            <a:pPr>
              <a:buFontTx/>
              <a:buChar char="•"/>
            </a:pPr>
            <a:endParaRPr lang="it-IT" sz="2200" dirty="0"/>
          </a:p>
          <a:p>
            <a:pPr>
              <a:buFontTx/>
              <a:buChar char="•"/>
            </a:pPr>
            <a:r>
              <a:rPr lang="it-IT" sz="2200" dirty="0"/>
              <a:t>Aggiornamenti </a:t>
            </a:r>
            <a:r>
              <a:rPr lang="it-IT" sz="2200" dirty="0" smtClean="0"/>
              <a:t>automatici.</a:t>
            </a:r>
            <a:endParaRPr lang="it-IT" sz="2200" dirty="0"/>
          </a:p>
          <a:p>
            <a:endParaRPr lang="it-IT" sz="2200" dirty="0"/>
          </a:p>
          <a:p>
            <a:pPr>
              <a:buFontTx/>
              <a:buChar char="•"/>
            </a:pPr>
            <a:r>
              <a:rPr lang="it-IT" sz="2200" dirty="0" smtClean="0"/>
              <a:t>Facile </a:t>
            </a:r>
            <a:r>
              <a:rPr lang="it-IT" sz="2200" dirty="0"/>
              <a:t>da </a:t>
            </a:r>
            <a:r>
              <a:rPr lang="it-IT" sz="2200" dirty="0" smtClean="0"/>
              <a:t>utilizzare.</a:t>
            </a:r>
            <a:endParaRPr lang="it-IT" sz="2200" dirty="0"/>
          </a:p>
          <a:p>
            <a:endParaRPr lang="it-IT" sz="2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9990" y="1825625"/>
            <a:ext cx="3293810" cy="3293810"/>
          </a:xfrm>
          <a:prstGeom prst="rect">
            <a:avLst/>
          </a:prstGeom>
        </p:spPr>
      </p:pic>
      <p:sp>
        <p:nvSpPr>
          <p:cNvPr id="5" name="Rettangolo 4"/>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180906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Windows Update</a:t>
            </a:r>
            <a:endParaRPr lang="it-IT" dirty="0"/>
          </a:p>
        </p:txBody>
      </p:sp>
      <p:sp>
        <p:nvSpPr>
          <p:cNvPr id="3" name="Segnaposto contenuto 2"/>
          <p:cNvSpPr>
            <a:spLocks noGrp="1"/>
          </p:cNvSpPr>
          <p:nvPr>
            <p:ph idx="1"/>
          </p:nvPr>
        </p:nvSpPr>
        <p:spPr>
          <a:xfrm>
            <a:off x="561109" y="1825625"/>
            <a:ext cx="6504709" cy="4351338"/>
          </a:xfrm>
        </p:spPr>
        <p:txBody>
          <a:bodyPr>
            <a:normAutofit/>
          </a:bodyPr>
          <a:lstStyle/>
          <a:p>
            <a:pPr marL="0" indent="0">
              <a:buNone/>
            </a:pPr>
            <a:r>
              <a:rPr lang="it-IT" sz="2200" dirty="0" smtClean="0"/>
              <a:t>Mantenere aggiornato il Sistema Operativo è importante quanto aggiornare l’antivirus.</a:t>
            </a:r>
          </a:p>
          <a:p>
            <a:pPr marL="0" indent="0">
              <a:buNone/>
            </a:pPr>
            <a:endParaRPr lang="it-IT" sz="2200" dirty="0" smtClean="0"/>
          </a:p>
          <a:p>
            <a:pPr marL="0" indent="0">
              <a:buNone/>
            </a:pPr>
            <a:r>
              <a:rPr lang="it-IT" sz="2200" dirty="0" smtClean="0"/>
              <a:t>Per aggiornare tutti i software Microsoft (non solo Windows) ti basterà utilizzare Windows Update da Impostazioni PC (Windows 8 / Windows 8.1) oppure </a:t>
            </a:r>
            <a:r>
              <a:rPr lang="it-IT" sz="2200" dirty="0"/>
              <a:t>visitare </a:t>
            </a:r>
            <a:r>
              <a:rPr lang="it-IT" sz="2200" dirty="0">
                <a:hlinkClick r:id="rId3"/>
              </a:rPr>
              <a:t>http://</a:t>
            </a:r>
            <a:r>
              <a:rPr lang="it-IT" sz="2200" dirty="0" smtClean="0">
                <a:hlinkClick r:id="rId3"/>
              </a:rPr>
              <a:t>update.microsoft.com/</a:t>
            </a:r>
            <a:r>
              <a:rPr lang="it-IT" sz="2200" dirty="0" smtClean="0"/>
              <a:t> (per versioni precedenti di Windows)</a:t>
            </a:r>
          </a:p>
        </p:txBody>
      </p:sp>
      <p:pic>
        <p:nvPicPr>
          <p:cNvPr id="5" name="Picture 4"/>
          <p:cNvPicPr>
            <a:picLocks noChangeAspect="1"/>
          </p:cNvPicPr>
          <p:nvPr/>
        </p:nvPicPr>
        <p:blipFill rotWithShape="1">
          <a:blip r:embed="rId4"/>
          <a:srcRect r="33091"/>
          <a:stretch/>
        </p:blipFill>
        <p:spPr>
          <a:xfrm>
            <a:off x="7477144" y="2019421"/>
            <a:ext cx="4714856" cy="3963746"/>
          </a:xfrm>
          <a:prstGeom prst="rect">
            <a:avLst/>
          </a:prstGeom>
        </p:spPr>
      </p:pic>
      <p:sp>
        <p:nvSpPr>
          <p:cNvPr id="6" name="Rettangolo 5"/>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2047937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Utilizzi ancora Windows XP?</a:t>
            </a: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147" y="2266484"/>
            <a:ext cx="2527390" cy="2340000"/>
          </a:xfrm>
          <a:prstGeom prst="rect">
            <a:avLst/>
          </a:prstGeom>
          <a:ln>
            <a:noFill/>
          </a:ln>
          <a:effectLst>
            <a:outerShdw blurRad="292100" dist="139700" dir="2700000" algn="tl" rotWithShape="0">
              <a:srgbClr val="333333">
                <a:alpha val="65000"/>
              </a:srgbClr>
            </a:outerShdw>
          </a:effectLst>
        </p:spPr>
      </p:pic>
      <p:sp>
        <p:nvSpPr>
          <p:cNvPr id="6" name="Content Placeholder 5"/>
          <p:cNvSpPr>
            <a:spLocks noGrp="1"/>
          </p:cNvSpPr>
          <p:nvPr>
            <p:ph idx="1"/>
          </p:nvPr>
        </p:nvSpPr>
        <p:spPr>
          <a:xfrm>
            <a:off x="391885" y="1825625"/>
            <a:ext cx="8621485" cy="4351338"/>
          </a:xfrm>
        </p:spPr>
        <p:txBody>
          <a:bodyPr vert="horz" lIns="91440" tIns="45720" rIns="91440" bIns="45720" rtlCol="0">
            <a:noAutofit/>
          </a:bodyPr>
          <a:lstStyle/>
          <a:p>
            <a:pPr marL="0" indent="0">
              <a:buNone/>
            </a:pPr>
            <a:r>
              <a:rPr lang="it-IT" sz="2400" dirty="0" smtClean="0"/>
              <a:t>Se utilizzi ancora </a:t>
            </a:r>
            <a:r>
              <a:rPr lang="it-IT" sz="2400" dirty="0"/>
              <a:t>Windows XP, </a:t>
            </a:r>
            <a:r>
              <a:rPr lang="it-IT" sz="2400" dirty="0" smtClean="0"/>
              <a:t>dall’8 </a:t>
            </a:r>
            <a:r>
              <a:rPr lang="it-IT" sz="2400" dirty="0"/>
              <a:t>aprile 2014 non </a:t>
            </a:r>
            <a:r>
              <a:rPr lang="it-IT" sz="2400" dirty="0" smtClean="0"/>
              <a:t>sono più disponibili </a:t>
            </a:r>
            <a:r>
              <a:rPr lang="it-IT" sz="2400" dirty="0"/>
              <a:t>gli aggiornamenti software da Windows Update. </a:t>
            </a:r>
          </a:p>
          <a:p>
            <a:pPr marL="0" indent="0">
              <a:buNone/>
            </a:pPr>
            <a:r>
              <a:rPr lang="it-IT" sz="2400" dirty="0" smtClean="0"/>
              <a:t>Continuando ad utilizzare Windows </a:t>
            </a:r>
            <a:r>
              <a:rPr lang="it-IT" sz="2400" dirty="0"/>
              <a:t>XP dopo questa data il tuo computer </a:t>
            </a:r>
            <a:r>
              <a:rPr lang="it-IT" sz="2400" dirty="0" smtClean="0"/>
              <a:t>potrebbe essere più </a:t>
            </a:r>
            <a:r>
              <a:rPr lang="it-IT" sz="2400" dirty="0"/>
              <a:t>vulnerabile ai rischi di sicurezza e subire attacchi da parte di virus e malware</a:t>
            </a:r>
            <a:r>
              <a:rPr lang="it-IT" sz="2400" dirty="0" smtClean="0"/>
              <a:t>.</a:t>
            </a:r>
          </a:p>
          <a:p>
            <a:pPr marL="0" indent="0">
              <a:buNone/>
            </a:pPr>
            <a:r>
              <a:rPr lang="it-IT" sz="2400" dirty="0" smtClean="0"/>
              <a:t>I Windows Update forniscono inoltre degli aggiornamenti utili al miglioramento continuo del funzionamento del tuo PC.</a:t>
            </a:r>
          </a:p>
          <a:p>
            <a:pPr marL="0" indent="0">
              <a:buNone/>
            </a:pPr>
            <a:endParaRPr lang="it-IT" sz="2400" dirty="0"/>
          </a:p>
          <a:p>
            <a:pPr marL="0" indent="0">
              <a:buNone/>
            </a:pPr>
            <a:r>
              <a:rPr lang="it-IT" sz="2400" dirty="0" smtClean="0"/>
              <a:t>Per avere più informazioni vai al sito </a:t>
            </a:r>
            <a:r>
              <a:rPr lang="it-IT" sz="2400" dirty="0" smtClean="0">
                <a:hlinkClick r:id="rId4"/>
              </a:rPr>
              <a:t>microsoft.it/</a:t>
            </a:r>
            <a:r>
              <a:rPr lang="it-IT" sz="2400" dirty="0" err="1" smtClean="0">
                <a:hlinkClick r:id="rId4"/>
              </a:rPr>
              <a:t>finesupporto</a:t>
            </a:r>
            <a:endParaRPr lang="it-IT" sz="2400" dirty="0" smtClean="0"/>
          </a:p>
          <a:p>
            <a:pPr marL="0" indent="0">
              <a:buNone/>
            </a:pPr>
            <a:endParaRPr lang="it-IT" sz="2400" dirty="0" smtClean="0"/>
          </a:p>
          <a:p>
            <a:pPr marL="0" indent="0">
              <a:buNone/>
            </a:pPr>
            <a:endParaRPr lang="it-IT" sz="2400" dirty="0" smtClean="0"/>
          </a:p>
          <a:p>
            <a:pPr marL="0" indent="0">
              <a:buNone/>
            </a:pPr>
            <a:endParaRPr lang="it-IT" sz="2400" dirty="0" smtClean="0"/>
          </a:p>
          <a:p>
            <a:pPr marL="0" indent="0">
              <a:buNone/>
            </a:pPr>
            <a:endParaRPr lang="it-IT" sz="2400" dirty="0"/>
          </a:p>
          <a:p>
            <a:pPr marL="0" indent="0">
              <a:buNone/>
            </a:pPr>
            <a:endParaRPr lang="it-IT" sz="2400" dirty="0"/>
          </a:p>
        </p:txBody>
      </p:sp>
      <p:sp>
        <p:nvSpPr>
          <p:cNvPr id="5" name="Rettangolo 4"/>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2531762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Centro Operativo di Windows</a:t>
            </a:r>
            <a:endParaRPr lang="it-IT" dirty="0"/>
          </a:p>
        </p:txBody>
      </p:sp>
      <p:sp>
        <p:nvSpPr>
          <p:cNvPr id="3" name="Segnaposto contenuto 2"/>
          <p:cNvSpPr>
            <a:spLocks noGrp="1"/>
          </p:cNvSpPr>
          <p:nvPr>
            <p:ph idx="1"/>
          </p:nvPr>
        </p:nvSpPr>
        <p:spPr/>
        <p:txBody>
          <a:bodyPr>
            <a:normAutofit/>
          </a:bodyPr>
          <a:lstStyle/>
          <a:p>
            <a:pPr marL="0" indent="0">
              <a:buNone/>
            </a:pPr>
            <a:r>
              <a:rPr lang="it-IT" sz="2200" dirty="0" smtClean="0"/>
              <a:t>Da Windows XP SP2 è stato introdotto il Centro Sicurezza PC, chiamato </a:t>
            </a:r>
            <a:r>
              <a:rPr lang="it-IT" sz="2200" b="1" dirty="0" smtClean="0"/>
              <a:t>Centro Operativo </a:t>
            </a:r>
            <a:r>
              <a:rPr lang="it-IT" sz="2200" dirty="0" smtClean="0"/>
              <a:t>in Windows 7 e Windows 8 e 8.1.</a:t>
            </a:r>
          </a:p>
          <a:p>
            <a:pPr marL="0" indent="0">
              <a:buNone/>
            </a:pPr>
            <a:endParaRPr lang="it-IT" sz="2200" dirty="0" smtClean="0"/>
          </a:p>
          <a:p>
            <a:pPr marL="0" indent="0">
              <a:buNone/>
            </a:pPr>
            <a:r>
              <a:rPr lang="it-IT" sz="2200" dirty="0" smtClean="0"/>
              <a:t>Nel centro </a:t>
            </a:r>
            <a:r>
              <a:rPr lang="it-IT" sz="2200" dirty="0"/>
              <a:t>operativo di </a:t>
            </a:r>
            <a:r>
              <a:rPr lang="it-IT" sz="2200" dirty="0" smtClean="0"/>
              <a:t>Windows si possono ricevere </a:t>
            </a:r>
            <a:r>
              <a:rPr lang="it-IT" sz="2200" dirty="0"/>
              <a:t>avvisi relativi a tutta una serie di problemi, come la necessità di installare aggiornamenti o driver o di modificare determinate impostazioni</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4085" y="3401568"/>
            <a:ext cx="2471211" cy="2471211"/>
          </a:xfrm>
          <a:prstGeom prst="rect">
            <a:avLst/>
          </a:prstGeom>
        </p:spPr>
      </p:pic>
      <p:sp>
        <p:nvSpPr>
          <p:cNvPr id="5" name="Rettangolo 4"/>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910761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l"/>
            <a:r>
              <a:rPr lang="it-IT" dirty="0" smtClean="0"/>
              <a:t>L’importanza </a:t>
            </a:r>
            <a:r>
              <a:rPr lang="it-IT" dirty="0"/>
              <a:t>della password</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00272" y="1825625"/>
            <a:ext cx="2512114" cy="4351338"/>
          </a:xfrm>
          <a:prstGeom prst="rect">
            <a:avLst/>
          </a:prstGeom>
        </p:spPr>
      </p:pic>
      <p:sp>
        <p:nvSpPr>
          <p:cNvPr id="2" name="Segnaposto contenuto 1"/>
          <p:cNvSpPr>
            <a:spLocks noGrp="1"/>
          </p:cNvSpPr>
          <p:nvPr>
            <p:ph idx="1"/>
          </p:nvPr>
        </p:nvSpPr>
        <p:spPr/>
        <p:txBody>
          <a:bodyPr>
            <a:noAutofit/>
          </a:bodyPr>
          <a:lstStyle/>
          <a:p>
            <a:pPr marL="0" indent="0">
              <a:buNone/>
            </a:pPr>
            <a:r>
              <a:rPr lang="it-IT" sz="2200" dirty="0" smtClean="0"/>
              <a:t>Aiuta i tuoi figli a creare una </a:t>
            </a:r>
            <a:r>
              <a:rPr lang="it-IT" sz="2200" b="1" dirty="0"/>
              <a:t>password complessa, sicura ed efficace</a:t>
            </a:r>
            <a:r>
              <a:rPr lang="it-IT" sz="2200" dirty="0"/>
              <a:t>:</a:t>
            </a:r>
          </a:p>
          <a:p>
            <a:pPr>
              <a:buFontTx/>
              <a:buChar char="•"/>
            </a:pPr>
            <a:r>
              <a:rPr lang="it-IT" sz="2200" dirty="0" smtClean="0"/>
              <a:t>Ha </a:t>
            </a:r>
            <a:r>
              <a:rPr lang="it-IT" sz="2200" dirty="0"/>
              <a:t>una lunghezza di almeno 8 </a:t>
            </a:r>
            <a:r>
              <a:rPr lang="it-IT" sz="2200" dirty="0" smtClean="0"/>
              <a:t>caratteri.</a:t>
            </a:r>
            <a:endParaRPr lang="it-IT" sz="2200" dirty="0"/>
          </a:p>
          <a:p>
            <a:pPr>
              <a:buFontTx/>
              <a:buChar char="•"/>
            </a:pPr>
            <a:r>
              <a:rPr lang="it-IT" sz="2200" dirty="0" smtClean="0"/>
              <a:t>Include </a:t>
            </a:r>
            <a:r>
              <a:rPr lang="it-IT" sz="2200" dirty="0"/>
              <a:t>lettere maiuscole, minuscole, numeri e </a:t>
            </a:r>
            <a:r>
              <a:rPr lang="it-IT" sz="2200" dirty="0" smtClean="0"/>
              <a:t>simboli.</a:t>
            </a:r>
            <a:endParaRPr lang="it-IT" sz="2200" dirty="0"/>
          </a:p>
          <a:p>
            <a:pPr>
              <a:buFontTx/>
              <a:buChar char="•"/>
            </a:pPr>
            <a:r>
              <a:rPr lang="it-IT" sz="2200" dirty="0" smtClean="0"/>
              <a:t>Viene </a:t>
            </a:r>
            <a:r>
              <a:rPr lang="it-IT" sz="2200" dirty="0"/>
              <a:t>cambiata </a:t>
            </a:r>
            <a:r>
              <a:rPr lang="it-IT" sz="2200" dirty="0" smtClean="0"/>
              <a:t>con </a:t>
            </a:r>
            <a:r>
              <a:rPr lang="it-IT" sz="2200" dirty="0"/>
              <a:t>cadenza almeno </a:t>
            </a:r>
            <a:r>
              <a:rPr lang="it-IT" sz="2200" dirty="0" smtClean="0"/>
              <a:t>semestrale.</a:t>
            </a:r>
            <a:endParaRPr lang="it-IT" sz="2200" dirty="0"/>
          </a:p>
          <a:p>
            <a:pPr>
              <a:buFontTx/>
              <a:buChar char="•"/>
            </a:pPr>
            <a:r>
              <a:rPr lang="it-IT" sz="2200" dirty="0" smtClean="0"/>
              <a:t>Deve </a:t>
            </a:r>
            <a:r>
              <a:rPr lang="it-IT" sz="2200" dirty="0"/>
              <a:t>essere sensibilmente diversa dalla </a:t>
            </a:r>
            <a:r>
              <a:rPr lang="it-IT" sz="2200" dirty="0" smtClean="0"/>
              <a:t>precedente.</a:t>
            </a:r>
          </a:p>
          <a:p>
            <a:pPr>
              <a:buFontTx/>
              <a:buChar char="•"/>
            </a:pPr>
            <a:endParaRPr lang="it-IT" sz="2200" dirty="0"/>
          </a:p>
          <a:p>
            <a:pPr marL="0" indent="0">
              <a:buNone/>
            </a:pPr>
            <a:r>
              <a:rPr lang="it-IT" sz="2200" b="1" dirty="0"/>
              <a:t>Accorgimenti:</a:t>
            </a:r>
          </a:p>
          <a:p>
            <a:pPr>
              <a:buFontTx/>
              <a:buChar char="•"/>
            </a:pPr>
            <a:r>
              <a:rPr lang="it-IT" sz="2200" dirty="0"/>
              <a:t>sconsigliamo lo scambio di dati e password tra </a:t>
            </a:r>
            <a:r>
              <a:rPr lang="it-IT" sz="2200" dirty="0" smtClean="0"/>
              <a:t>alunni.</a:t>
            </a:r>
            <a:endParaRPr lang="it-IT" sz="2200" dirty="0"/>
          </a:p>
          <a:p>
            <a:pPr>
              <a:buFontTx/>
              <a:buChar char="•"/>
            </a:pPr>
            <a:r>
              <a:rPr lang="it-IT" sz="2200" dirty="0"/>
              <a:t>usiamo una password diversa per ogni </a:t>
            </a:r>
            <a:r>
              <a:rPr lang="it-IT" sz="2200" dirty="0" smtClean="0"/>
              <a:t>sistema.</a:t>
            </a:r>
            <a:endParaRPr lang="it-IT" sz="2200" dirty="0"/>
          </a:p>
          <a:p>
            <a:pPr>
              <a:buFontTx/>
              <a:buChar char="•"/>
            </a:pPr>
            <a:r>
              <a:rPr lang="it-IT" sz="2200" dirty="0"/>
              <a:t>non utilizziamo come password parole presenti sul </a:t>
            </a:r>
            <a:r>
              <a:rPr lang="it-IT" sz="2200" dirty="0" smtClean="0"/>
              <a:t>dizionario.</a:t>
            </a:r>
            <a:endParaRPr lang="it-IT" sz="2200" dirty="0"/>
          </a:p>
          <a:p>
            <a:pPr marL="0" indent="0">
              <a:buNone/>
            </a:pPr>
            <a:endParaRPr lang="it-IT" sz="2200" dirty="0"/>
          </a:p>
        </p:txBody>
      </p:sp>
      <p:sp>
        <p:nvSpPr>
          <p:cNvPr id="5" name="Rettangolo 4"/>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2694220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2736" y="1916110"/>
            <a:ext cx="5053584" cy="1333691"/>
          </a:xfrm>
        </p:spPr>
        <p:txBody>
          <a:bodyPr/>
          <a:lstStyle/>
          <a:p>
            <a:r>
              <a:rPr lang="it-IT" dirty="0"/>
              <a:t>Social </a:t>
            </a:r>
            <a:r>
              <a:rPr lang="it-IT" dirty="0" smtClean="0"/>
              <a:t>Network</a:t>
            </a:r>
            <a:endParaRPr lang="it-IT"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80" y="1916110"/>
            <a:ext cx="3419856" cy="4192082"/>
          </a:xfrm>
          <a:prstGeom prst="rect">
            <a:avLst/>
          </a:prstGeom>
        </p:spPr>
      </p:pic>
      <p:sp>
        <p:nvSpPr>
          <p:cNvPr id="5" name="Rettangolo 4"/>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4659633" y="3372865"/>
            <a:ext cx="6937605" cy="1938992"/>
          </a:xfrm>
          <a:prstGeom prst="rect">
            <a:avLst/>
          </a:prstGeom>
          <a:noFill/>
        </p:spPr>
        <p:txBody>
          <a:bodyPr wrap="none" rtlCol="0">
            <a:spAutoFit/>
          </a:bodyPr>
          <a:lstStyle/>
          <a:p>
            <a:pPr algn="ctr"/>
            <a:r>
              <a:rPr lang="it-IT" sz="2400" b="1" dirty="0" smtClean="0"/>
              <a:t>LIMITI DI ETA’ DI LEGGE</a:t>
            </a:r>
          </a:p>
          <a:p>
            <a:r>
              <a:rPr lang="it-IT" sz="2400" dirty="0" smtClean="0"/>
              <a:t>Social </a:t>
            </a:r>
            <a:r>
              <a:rPr lang="it-IT" sz="2400" dirty="0"/>
              <a:t>network 14 </a:t>
            </a:r>
            <a:r>
              <a:rPr lang="it-IT" sz="2400" dirty="0" smtClean="0"/>
              <a:t>anni</a:t>
            </a:r>
            <a:endParaRPr lang="it-IT" sz="2400" dirty="0"/>
          </a:p>
          <a:p>
            <a:r>
              <a:rPr lang="it-IT" sz="2400" dirty="0"/>
              <a:t>Apple </a:t>
            </a:r>
            <a:r>
              <a:rPr lang="it-IT" sz="2400" dirty="0" err="1"/>
              <a:t>store</a:t>
            </a:r>
            <a:r>
              <a:rPr lang="it-IT" sz="2400" dirty="0"/>
              <a:t> funzione in famiglia per i minori di 13 anni</a:t>
            </a:r>
          </a:p>
          <a:p>
            <a:r>
              <a:rPr lang="it-IT" sz="2400" dirty="0" smtClean="0"/>
              <a:t>Google </a:t>
            </a:r>
            <a:r>
              <a:rPr lang="it-IT" sz="2400" dirty="0"/>
              <a:t>minori di 16</a:t>
            </a:r>
          </a:p>
          <a:p>
            <a:r>
              <a:rPr lang="it-IT" sz="2400" dirty="0" err="1" smtClean="0"/>
              <a:t>Whatsapp</a:t>
            </a:r>
            <a:r>
              <a:rPr lang="it-IT" sz="2400" dirty="0" smtClean="0"/>
              <a:t> </a:t>
            </a:r>
            <a:r>
              <a:rPr lang="it-IT" sz="2400" dirty="0"/>
              <a:t>minori di 16</a:t>
            </a:r>
          </a:p>
        </p:txBody>
      </p:sp>
      <p:sp>
        <p:nvSpPr>
          <p:cNvPr id="7" name="CasellaDiTesto 6"/>
          <p:cNvSpPr txBox="1"/>
          <p:nvPr/>
        </p:nvSpPr>
        <p:spPr>
          <a:xfrm>
            <a:off x="5310554" y="5486400"/>
            <a:ext cx="5287601" cy="523220"/>
          </a:xfrm>
          <a:prstGeom prst="rect">
            <a:avLst/>
          </a:prstGeom>
          <a:noFill/>
        </p:spPr>
        <p:txBody>
          <a:bodyPr wrap="none" rtlCol="0">
            <a:spAutoFit/>
          </a:bodyPr>
          <a:lstStyle/>
          <a:p>
            <a:r>
              <a:rPr lang="it-IT" sz="2800" b="1" dirty="0" smtClean="0"/>
              <a:t>Dati falsi di età ed email è REATO !</a:t>
            </a:r>
            <a:endParaRPr lang="it-IT" sz="2800" b="1" dirty="0"/>
          </a:p>
        </p:txBody>
      </p:sp>
      <p:sp>
        <p:nvSpPr>
          <p:cNvPr id="8" name="CasellaDiTesto 7"/>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174521587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it-IT" dirty="0"/>
              <a:t>Social Network</a:t>
            </a:r>
          </a:p>
        </p:txBody>
      </p:sp>
      <p:sp>
        <p:nvSpPr>
          <p:cNvPr id="4" name="Content Placeholder 3"/>
          <p:cNvSpPr>
            <a:spLocks noGrp="1"/>
          </p:cNvSpPr>
          <p:nvPr>
            <p:ph idx="1"/>
          </p:nvPr>
        </p:nvSpPr>
        <p:spPr>
          <a:xfrm>
            <a:off x="838200" y="1825625"/>
            <a:ext cx="7245096" cy="4351338"/>
          </a:xfrm>
        </p:spPr>
        <p:txBody>
          <a:bodyPr>
            <a:normAutofit/>
          </a:bodyPr>
          <a:lstStyle/>
          <a:p>
            <a:pPr marL="0" indent="0">
              <a:buNone/>
            </a:pPr>
            <a:endParaRPr lang="it-IT" sz="2200" dirty="0" smtClean="0"/>
          </a:p>
          <a:p>
            <a:pPr marL="0" indent="0">
              <a:buNone/>
            </a:pPr>
            <a:endParaRPr lang="it-IT" sz="2200" dirty="0"/>
          </a:p>
          <a:p>
            <a:pPr marL="0" indent="0">
              <a:buNone/>
            </a:pPr>
            <a:r>
              <a:rPr lang="it-IT" sz="2200" dirty="0" smtClean="0"/>
              <a:t>Sempre </a:t>
            </a:r>
            <a:r>
              <a:rPr lang="it-IT" sz="2200" dirty="0"/>
              <a:t>più minori utilizzano i siti di socializzazione in rete, spesso senza essere consapevoli dei </a:t>
            </a:r>
            <a:r>
              <a:rPr lang="it-IT" sz="2200" b="1" dirty="0"/>
              <a:t>potenziali rischi</a:t>
            </a:r>
            <a:r>
              <a:rPr lang="it-IT" sz="2200" dirty="0"/>
              <a:t> legati al loro uso.</a:t>
            </a:r>
          </a:p>
          <a:p>
            <a:pPr marL="0" indent="0">
              <a:buNone/>
            </a:pPr>
            <a:endParaRPr lang="it-IT" sz="2200" dirty="0"/>
          </a:p>
          <a:p>
            <a:pPr marL="0" indent="0">
              <a:buNone/>
            </a:pPr>
            <a:r>
              <a:rPr lang="it-IT" sz="2200" dirty="0"/>
              <a:t>Nasce quindi la necessità di garantire </a:t>
            </a:r>
            <a:r>
              <a:rPr lang="it-IT" sz="2200" b="1" dirty="0"/>
              <a:t>maggiore tutela</a:t>
            </a:r>
            <a:r>
              <a:rPr lang="it-IT" sz="2200" dirty="0"/>
              <a:t> ai giovani </a:t>
            </a:r>
            <a:r>
              <a:rPr lang="it-IT" sz="2200" dirty="0" smtClean="0"/>
              <a:t>utenti</a:t>
            </a:r>
            <a:r>
              <a:rPr lang="it-IT" sz="2200"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296" y="1825625"/>
            <a:ext cx="3276600" cy="139065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24817" b="24503"/>
          <a:stretch/>
        </p:blipFill>
        <p:spPr>
          <a:xfrm>
            <a:off x="8502395" y="3403537"/>
            <a:ext cx="2438400" cy="95097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32603" b="35824"/>
          <a:stretch/>
        </p:blipFill>
        <p:spPr>
          <a:xfrm>
            <a:off x="8083296" y="4541775"/>
            <a:ext cx="3157975" cy="997078"/>
          </a:xfrm>
          <a:prstGeom prst="rect">
            <a:avLst/>
          </a:prstGeom>
        </p:spPr>
      </p:pic>
      <p:sp>
        <p:nvSpPr>
          <p:cNvPr id="8" name="Rettangolo 7"/>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1851922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Social Network</a:t>
            </a:r>
            <a:endParaRPr lang="it-IT" dirty="0"/>
          </a:p>
        </p:txBody>
      </p:sp>
      <p:sp>
        <p:nvSpPr>
          <p:cNvPr id="3" name="Content Placeholder 2"/>
          <p:cNvSpPr>
            <a:spLocks noGrp="1"/>
          </p:cNvSpPr>
          <p:nvPr>
            <p:ph idx="1"/>
          </p:nvPr>
        </p:nvSpPr>
        <p:spPr>
          <a:xfrm>
            <a:off x="838200" y="1825625"/>
            <a:ext cx="7350457" cy="4351338"/>
          </a:xfrm>
        </p:spPr>
        <p:txBody>
          <a:bodyPr>
            <a:noAutofit/>
          </a:bodyPr>
          <a:lstStyle/>
          <a:p>
            <a:pPr marL="0" indent="0">
              <a:buNone/>
            </a:pPr>
            <a:r>
              <a:rPr lang="it-IT" sz="2200" b="1" dirty="0"/>
              <a:t>Aiuta i tuoi figli ad usare i siti di social network nel modo più sicuro</a:t>
            </a:r>
            <a:r>
              <a:rPr lang="it-IT" sz="2200" dirty="0"/>
              <a:t>. Molti ragazzi utilizzano siti di social networking destinati a loro, come ad esempio </a:t>
            </a:r>
            <a:r>
              <a:rPr lang="it-IT" sz="2200" dirty="0" err="1"/>
              <a:t>Webkinz</a:t>
            </a:r>
            <a:r>
              <a:rPr lang="it-IT" sz="2200" dirty="0"/>
              <a:t> o Club Penguin, oppure siti destinati agli adulti, come </a:t>
            </a:r>
            <a:r>
              <a:rPr lang="it-IT" sz="2200" dirty="0" err="1"/>
              <a:t>YouTube</a:t>
            </a:r>
            <a:r>
              <a:rPr lang="it-IT" sz="2200" dirty="0"/>
              <a:t>, </a:t>
            </a:r>
            <a:r>
              <a:rPr lang="it-IT" sz="2200" dirty="0" err="1"/>
              <a:t>Flickr</a:t>
            </a:r>
            <a:r>
              <a:rPr lang="it-IT" sz="2200" dirty="0"/>
              <a:t>, Twitter, Facebook e altri. </a:t>
            </a:r>
            <a:endParaRPr lang="it-IT" sz="2200" dirty="0" smtClean="0"/>
          </a:p>
          <a:p>
            <a:pPr marL="0" indent="0">
              <a:buNone/>
            </a:pPr>
            <a:r>
              <a:rPr lang="it-IT" sz="2200" dirty="0"/>
              <a:t>Spiega a tuo figlio che cosa viene reso pubblico o meno nei vari social network e come configurare correttamente le impostazioni della privacy. </a:t>
            </a:r>
            <a:endParaRPr lang="it-IT" sz="2200" dirty="0" smtClean="0"/>
          </a:p>
          <a:p>
            <a:pPr marL="0" indent="0">
              <a:buNone/>
            </a:pPr>
            <a:r>
              <a:rPr lang="it-IT" sz="2400" b="1" dirty="0"/>
              <a:t>Troppe informazioni possono rendere i ragazzi vulnerabili a </a:t>
            </a:r>
            <a:r>
              <a:rPr lang="it-IT" sz="2400" b="1" dirty="0" err="1"/>
              <a:t>cyberbulli</a:t>
            </a:r>
            <a:r>
              <a:rPr lang="it-IT" sz="2400" b="1" dirty="0"/>
              <a:t>, adescatori, pedofili o truffatori</a:t>
            </a:r>
            <a:r>
              <a:rPr lang="it-IT" sz="2400" dirty="0"/>
              <a:t>.</a:t>
            </a:r>
          </a:p>
          <a:p>
            <a:pPr marL="0" indent="0">
              <a:buNone/>
            </a:pPr>
            <a:r>
              <a:rPr lang="it-IT" sz="2200" dirty="0"/>
              <a:t/>
            </a:r>
            <a:br>
              <a:rPr lang="it-IT" sz="2200" dirty="0"/>
            </a:br>
            <a:r>
              <a:rPr lang="it-IT" sz="2200" dirty="0"/>
              <a:t/>
            </a:r>
            <a:br>
              <a:rPr lang="it-IT" sz="2200" dirty="0"/>
            </a:br>
            <a:endParaRPr lang="it-IT" sz="2200" dirty="0">
              <a:effectLst/>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88657" y="1690688"/>
            <a:ext cx="3902023" cy="4447159"/>
          </a:xfrm>
          <a:prstGeom prst="rect">
            <a:avLst/>
          </a:prstGeom>
        </p:spPr>
      </p:pic>
      <p:sp>
        <p:nvSpPr>
          <p:cNvPr id="5" name="Rettangolo 4"/>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2455371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Social Network</a:t>
            </a:r>
            <a:endParaRPr lang="it-IT" dirty="0"/>
          </a:p>
        </p:txBody>
      </p:sp>
      <p:sp>
        <p:nvSpPr>
          <p:cNvPr id="3" name="Content Placeholder 2"/>
          <p:cNvSpPr>
            <a:spLocks noGrp="1"/>
          </p:cNvSpPr>
          <p:nvPr>
            <p:ph idx="1"/>
          </p:nvPr>
        </p:nvSpPr>
        <p:spPr>
          <a:xfrm>
            <a:off x="838200" y="1825625"/>
            <a:ext cx="7350457" cy="4351338"/>
          </a:xfrm>
        </p:spPr>
        <p:txBody>
          <a:bodyPr>
            <a:noAutofit/>
          </a:bodyPr>
          <a:lstStyle/>
          <a:p>
            <a:pPr marL="0" indent="0">
              <a:buNone/>
            </a:pPr>
            <a:endParaRPr lang="it-IT" sz="2200" dirty="0" smtClean="0"/>
          </a:p>
          <a:p>
            <a:pPr marL="0" indent="0">
              <a:buNone/>
            </a:pPr>
            <a:endParaRPr lang="it-IT" sz="2200" dirty="0"/>
          </a:p>
          <a:p>
            <a:pPr marL="0" indent="0">
              <a:buNone/>
            </a:pPr>
            <a:endParaRPr lang="it-IT" sz="2200" dirty="0" smtClean="0"/>
          </a:p>
          <a:p>
            <a:pPr marL="0" indent="0">
              <a:buNone/>
            </a:pPr>
            <a:r>
              <a:rPr lang="it-IT" sz="2200" dirty="0" smtClean="0"/>
              <a:t>Al </a:t>
            </a:r>
            <a:r>
              <a:rPr lang="it-IT" sz="2200" dirty="0"/>
              <a:t>posto di pubblicare foto e video direttamente sui </a:t>
            </a:r>
            <a:r>
              <a:rPr lang="it-IT" sz="2200" dirty="0" smtClean="0"/>
              <a:t>Social </a:t>
            </a:r>
            <a:r>
              <a:rPr lang="it-IT" sz="2200" dirty="0"/>
              <a:t>N</a:t>
            </a:r>
            <a:r>
              <a:rPr lang="it-IT" sz="2200" dirty="0" smtClean="0"/>
              <a:t>etwork </a:t>
            </a:r>
            <a:r>
              <a:rPr lang="it-IT" sz="2200" dirty="0"/>
              <a:t>tuo figlio può </a:t>
            </a:r>
            <a:r>
              <a:rPr lang="it-IT" sz="2200" b="1" dirty="0"/>
              <a:t>sfruttare </a:t>
            </a:r>
            <a:r>
              <a:rPr lang="it-IT" sz="2200" b="1" dirty="0" smtClean="0"/>
              <a:t>OneDrive</a:t>
            </a:r>
            <a:r>
              <a:rPr lang="it-IT" sz="2200" dirty="0"/>
              <a:t>, il servizio di cloud computing di Microsoft </a:t>
            </a:r>
            <a:r>
              <a:rPr lang="it-IT" sz="2200" b="1" dirty="0"/>
              <a:t>per condividere file nella massima sicurezza e solo con le persone che conosce</a:t>
            </a:r>
            <a:r>
              <a:rPr lang="it-IT" sz="2200" dirty="0"/>
              <a:t>. </a:t>
            </a:r>
            <a:br>
              <a:rPr lang="it-IT" sz="2200" dirty="0"/>
            </a:br>
            <a:r>
              <a:rPr lang="it-IT" sz="2200" dirty="0"/>
              <a:t/>
            </a:r>
            <a:br>
              <a:rPr lang="it-IT" sz="2200" dirty="0"/>
            </a:br>
            <a:endParaRPr lang="it-IT" sz="2200" dirty="0">
              <a:effectLst/>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17367" y="1690688"/>
            <a:ext cx="3653863" cy="4200616"/>
          </a:xfrm>
          <a:prstGeom prst="rect">
            <a:avLst/>
          </a:prstGeom>
        </p:spPr>
      </p:pic>
      <p:sp>
        <p:nvSpPr>
          <p:cNvPr id="5" name="Rettangolo 4"/>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8273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Che cos’è il </a:t>
            </a:r>
            <a:r>
              <a:rPr lang="it-IT" dirty="0" err="1"/>
              <a:t>Safer</a:t>
            </a:r>
            <a:r>
              <a:rPr lang="it-IT" dirty="0"/>
              <a:t> Internet </a:t>
            </a:r>
            <a:r>
              <a:rPr lang="it-IT" dirty="0" err="1"/>
              <a:t>Day</a:t>
            </a:r>
            <a:r>
              <a:rPr lang="it-IT" dirty="0" smtClean="0"/>
              <a:t>?</a:t>
            </a:r>
            <a:endParaRPr lang="it-IT" dirty="0"/>
          </a:p>
        </p:txBody>
      </p:sp>
      <p:sp>
        <p:nvSpPr>
          <p:cNvPr id="3" name="Content Placeholder 2"/>
          <p:cNvSpPr>
            <a:spLocks noGrp="1"/>
          </p:cNvSpPr>
          <p:nvPr>
            <p:ph idx="1"/>
          </p:nvPr>
        </p:nvSpPr>
        <p:spPr>
          <a:xfrm>
            <a:off x="559838" y="1825625"/>
            <a:ext cx="6983962" cy="4351338"/>
          </a:xfrm>
        </p:spPr>
        <p:txBody>
          <a:bodyPr>
            <a:normAutofit/>
          </a:bodyPr>
          <a:lstStyle/>
          <a:p>
            <a:pPr marL="0" indent="0">
              <a:buNone/>
            </a:pPr>
            <a:endParaRPr lang="it-IT" sz="2400" dirty="0" smtClean="0"/>
          </a:p>
          <a:p>
            <a:pPr marL="0" indent="0">
              <a:buNone/>
            </a:pPr>
            <a:r>
              <a:rPr lang="it-IT" sz="2400" dirty="0" smtClean="0"/>
              <a:t>È la </a:t>
            </a:r>
            <a:r>
              <a:rPr lang="it-IT" sz="2400" dirty="0"/>
              <a:t>giornata istituita dalla </a:t>
            </a:r>
            <a:r>
              <a:rPr lang="it-IT" sz="2400" i="1" dirty="0"/>
              <a:t>Commissione </a:t>
            </a:r>
            <a:r>
              <a:rPr lang="it-IT" sz="2400" i="1" dirty="0" smtClean="0"/>
              <a:t>Europea</a:t>
            </a:r>
            <a:r>
              <a:rPr lang="it-IT" sz="2400" dirty="0" smtClean="0"/>
              <a:t>, per </a:t>
            </a:r>
            <a:r>
              <a:rPr lang="it-IT" sz="2400" dirty="0"/>
              <a:t>la promozione di un utilizzo sicuro e responsabile dei Nuovi Media tra i più giovani.</a:t>
            </a:r>
          </a:p>
          <a:p>
            <a:pPr marL="0" indent="0">
              <a:buNone/>
            </a:pPr>
            <a:r>
              <a:rPr lang="it-IT" sz="2400" dirty="0"/>
              <a:t>Nato </a:t>
            </a:r>
            <a:r>
              <a:rPr lang="it-IT" sz="2400" dirty="0" smtClean="0"/>
              <a:t>17 </a:t>
            </a:r>
            <a:r>
              <a:rPr lang="it-IT" sz="2400" dirty="0"/>
              <a:t>anni fa, il Safer Internet Day è diventato un evento mondiale celebrato in oltre </a:t>
            </a:r>
            <a:r>
              <a:rPr lang="it-IT" sz="2400" b="1" dirty="0"/>
              <a:t>90 paesi</a:t>
            </a:r>
            <a:r>
              <a:rPr lang="it-IT" sz="2400" dirty="0"/>
              <a:t>. </a:t>
            </a:r>
          </a:p>
          <a:p>
            <a:pPr marL="0" indent="0">
              <a:buNone/>
            </a:pPr>
            <a:r>
              <a:rPr lang="it-IT" sz="2400" dirty="0" smtClean="0"/>
              <a:t>Il </a:t>
            </a:r>
            <a:r>
              <a:rPr lang="it-IT" sz="2400" dirty="0"/>
              <a:t>tema </a:t>
            </a:r>
            <a:r>
              <a:rPr lang="it-IT" sz="2400" dirty="0" smtClean="0"/>
              <a:t>dell’edizione 2019 celebrata il 5 Febbraio:</a:t>
            </a:r>
          </a:p>
          <a:p>
            <a:pPr marL="0" indent="0">
              <a:buNone/>
            </a:pPr>
            <a:r>
              <a:rPr lang="it-IT" sz="2400" dirty="0" smtClean="0"/>
              <a:t>“</a:t>
            </a:r>
            <a:r>
              <a:rPr lang="it-IT" sz="2400" b="1" dirty="0" smtClean="0"/>
              <a:t>Sicurezza in rete</a:t>
            </a:r>
            <a:r>
              <a:rPr lang="it-IT" sz="2400" dirty="0" smtClean="0"/>
              <a:t>”. </a:t>
            </a:r>
            <a:endParaRPr lang="it-IT" sz="2400" dirty="0"/>
          </a:p>
        </p:txBody>
      </p:sp>
      <p:sp>
        <p:nvSpPr>
          <p:cNvPr id="6" name="Rettangolo 5"/>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1965" y="2433202"/>
            <a:ext cx="3402623" cy="2187401"/>
          </a:xfrm>
          <a:prstGeom prst="rect">
            <a:avLst/>
          </a:prstGeom>
        </p:spPr>
      </p:pic>
      <p:sp>
        <p:nvSpPr>
          <p:cNvPr id="9" name="CasellaDiTesto 8"/>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27467452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5636" y="2239348"/>
            <a:ext cx="5053584" cy="2705904"/>
          </a:xfrm>
        </p:spPr>
        <p:txBody>
          <a:bodyPr>
            <a:normAutofit fontScale="90000"/>
          </a:bodyPr>
          <a:lstStyle/>
          <a:p>
            <a:pPr algn="l"/>
            <a:r>
              <a:rPr lang="it-IT" dirty="0" err="1" smtClean="0"/>
              <a:t>Cyberbullismo</a:t>
            </a:r>
            <a:r>
              <a:rPr lang="it-IT" dirty="0" smtClean="0"/>
              <a:t> e altri fenomeni a rischio</a:t>
            </a:r>
            <a:endParaRPr lang="it-IT"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4320" y="1719072"/>
            <a:ext cx="3438144" cy="4313903"/>
          </a:xfrm>
          <a:prstGeom prst="rect">
            <a:avLst/>
          </a:prstGeom>
        </p:spPr>
      </p:pic>
      <p:sp>
        <p:nvSpPr>
          <p:cNvPr id="5" name="Rettangolo 4"/>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218829025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dirty="0" err="1" smtClean="0"/>
              <a:t>Cyberbullismo</a:t>
            </a:r>
            <a:endParaRPr lang="en-US"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29465" y="1825625"/>
            <a:ext cx="4218992" cy="4127306"/>
          </a:xfrm>
          <a:prstGeom prst="rect">
            <a:avLst/>
          </a:prstGeom>
        </p:spPr>
      </p:pic>
      <p:sp>
        <p:nvSpPr>
          <p:cNvPr id="4" name="Content Placeholder 2"/>
          <p:cNvSpPr>
            <a:spLocks noGrp="1"/>
          </p:cNvSpPr>
          <p:nvPr>
            <p:ph idx="1"/>
          </p:nvPr>
        </p:nvSpPr>
        <p:spPr>
          <a:xfrm>
            <a:off x="838200" y="1825625"/>
            <a:ext cx="7636099" cy="4351338"/>
          </a:xfrm>
        </p:spPr>
        <p:txBody>
          <a:bodyPr>
            <a:normAutofit/>
          </a:bodyPr>
          <a:lstStyle/>
          <a:p>
            <a:pPr marL="0" indent="0">
              <a:buNone/>
            </a:pPr>
            <a:r>
              <a:rPr lang="it-IT" sz="2400" dirty="0">
                <a:solidFill>
                  <a:schemeClr val="tx1"/>
                </a:solidFill>
                <a:ea typeface="Calibri" pitchFamily="34" charset="0"/>
                <a:cs typeface="Calibri" pitchFamily="34" charset="0"/>
              </a:rPr>
              <a:t>È definito come attività di </a:t>
            </a:r>
            <a:r>
              <a:rPr lang="it-IT" sz="2400" b="1" dirty="0">
                <a:solidFill>
                  <a:schemeClr val="tx1"/>
                </a:solidFill>
                <a:ea typeface="Calibri" pitchFamily="34" charset="0"/>
                <a:cs typeface="Calibri" pitchFamily="34" charset="0"/>
              </a:rPr>
              <a:t>aggressione gratuita</a:t>
            </a:r>
            <a:r>
              <a:rPr lang="it-IT" sz="2400" dirty="0">
                <a:solidFill>
                  <a:schemeClr val="tx1"/>
                </a:solidFill>
                <a:ea typeface="Calibri" pitchFamily="34" charset="0"/>
                <a:cs typeface="Calibri" pitchFamily="34" charset="0"/>
              </a:rPr>
              <a:t> attraverso strumenti telematici o in </a:t>
            </a:r>
            <a:r>
              <a:rPr lang="it-IT" sz="2400" dirty="0" smtClean="0">
                <a:solidFill>
                  <a:schemeClr val="tx1"/>
                </a:solidFill>
                <a:ea typeface="Calibri" pitchFamily="34" charset="0"/>
                <a:cs typeface="Calibri" pitchFamily="34" charset="0"/>
              </a:rPr>
              <a:t>Rete.</a:t>
            </a:r>
          </a:p>
          <a:p>
            <a:pPr marL="0" indent="0">
              <a:buNone/>
            </a:pPr>
            <a:endParaRPr lang="it-IT" sz="2400" dirty="0">
              <a:solidFill>
                <a:schemeClr val="tx1"/>
              </a:solidFill>
              <a:ea typeface="Calibri" pitchFamily="34" charset="0"/>
              <a:cs typeface="Calibri" pitchFamily="34" charset="0"/>
            </a:endParaRPr>
          </a:p>
          <a:p>
            <a:pPr marL="0" indent="0">
              <a:buNone/>
            </a:pPr>
            <a:r>
              <a:rPr lang="it-IT" sz="2400" dirty="0">
                <a:solidFill>
                  <a:schemeClr val="tx1"/>
                </a:solidFill>
                <a:ea typeface="Calibri" pitchFamily="34" charset="0"/>
                <a:cs typeface="Calibri" pitchFamily="34" charset="0"/>
              </a:rPr>
              <a:t>È la traslazione nel mondo virtuale della manifestazione del "bullismo" ossia il fenomeno delle </a:t>
            </a:r>
            <a:r>
              <a:rPr lang="it-IT" sz="2400" b="1" dirty="0">
                <a:solidFill>
                  <a:schemeClr val="tx1"/>
                </a:solidFill>
                <a:ea typeface="Calibri" pitchFamily="34" charset="0"/>
                <a:cs typeface="Calibri" pitchFamily="34" charset="0"/>
              </a:rPr>
              <a:t>prepotenze in contesto di </a:t>
            </a:r>
            <a:r>
              <a:rPr lang="it-IT" sz="2400" b="1" dirty="0" smtClean="0">
                <a:solidFill>
                  <a:schemeClr val="tx1"/>
                </a:solidFill>
                <a:ea typeface="Calibri" pitchFamily="34" charset="0"/>
                <a:cs typeface="Calibri" pitchFamily="34" charset="0"/>
              </a:rPr>
              <a:t>gruppo.</a:t>
            </a:r>
          </a:p>
          <a:p>
            <a:pPr marL="0" indent="0">
              <a:buNone/>
            </a:pPr>
            <a:endParaRPr lang="it-IT" sz="2400" dirty="0">
              <a:solidFill>
                <a:schemeClr val="tx1"/>
              </a:solidFill>
              <a:ea typeface="Calibri" pitchFamily="34" charset="0"/>
              <a:cs typeface="Calibri" pitchFamily="34" charset="0"/>
            </a:endParaRPr>
          </a:p>
          <a:p>
            <a:pPr marL="0" indent="0">
              <a:buNone/>
            </a:pPr>
            <a:r>
              <a:rPr lang="it-IT" sz="2400" dirty="0">
                <a:solidFill>
                  <a:schemeClr val="tx1"/>
                </a:solidFill>
                <a:ea typeface="Calibri" pitchFamily="34" charset="0"/>
                <a:cs typeface="Calibri" pitchFamily="34" charset="0"/>
              </a:rPr>
              <a:t>Si può manifestare con comportamento </a:t>
            </a:r>
            <a:r>
              <a:rPr lang="it-IT" sz="2400" dirty="0" smtClean="0">
                <a:solidFill>
                  <a:schemeClr val="tx1"/>
                </a:solidFill>
                <a:ea typeface="Calibri" pitchFamily="34" charset="0"/>
                <a:cs typeface="Calibri" pitchFamily="34" charset="0"/>
              </a:rPr>
              <a:t>maleducato, </a:t>
            </a:r>
            <a:r>
              <a:rPr lang="it-IT" sz="2400" dirty="0">
                <a:solidFill>
                  <a:schemeClr val="tx1"/>
                </a:solidFill>
                <a:ea typeface="Calibri" pitchFamily="34" charset="0"/>
                <a:cs typeface="Calibri" pitchFamily="34" charset="0"/>
              </a:rPr>
              <a:t>prevaricatore, minaccioso, insultante, </a:t>
            </a:r>
            <a:r>
              <a:rPr lang="it-IT" sz="2400" dirty="0" smtClean="0">
                <a:solidFill>
                  <a:schemeClr val="tx1"/>
                </a:solidFill>
                <a:ea typeface="Calibri" pitchFamily="34" charset="0"/>
                <a:cs typeface="Calibri" pitchFamily="34" charset="0"/>
              </a:rPr>
              <a:t>ricattatorio.</a:t>
            </a:r>
            <a:r>
              <a:rPr lang="it-IT" sz="2400" dirty="0">
                <a:ea typeface="Calibri" pitchFamily="34" charset="0"/>
                <a:cs typeface="Calibri" pitchFamily="34" charset="0"/>
              </a:rPr>
              <a:t> </a:t>
            </a:r>
            <a:r>
              <a:rPr lang="it-IT" sz="2400" dirty="0" smtClean="0">
                <a:solidFill>
                  <a:schemeClr val="tx1"/>
                </a:solidFill>
                <a:ea typeface="Calibri" pitchFamily="34" charset="0"/>
                <a:cs typeface="Calibri" pitchFamily="34" charset="0"/>
              </a:rPr>
              <a:t>Si </a:t>
            </a:r>
            <a:r>
              <a:rPr lang="it-IT" sz="2400" dirty="0">
                <a:solidFill>
                  <a:schemeClr val="tx1"/>
                </a:solidFill>
                <a:ea typeface="Calibri" pitchFamily="34" charset="0"/>
                <a:cs typeface="Calibri" pitchFamily="34" charset="0"/>
              </a:rPr>
              <a:t>avvale anche dell’anonimato, consentito dalla </a:t>
            </a:r>
            <a:r>
              <a:rPr lang="it-IT" sz="2400" dirty="0" smtClean="0">
                <a:solidFill>
                  <a:schemeClr val="tx1"/>
                </a:solidFill>
                <a:ea typeface="Calibri" pitchFamily="34" charset="0"/>
                <a:cs typeface="Calibri" pitchFamily="34" charset="0"/>
              </a:rPr>
              <a:t>Rete.</a:t>
            </a:r>
            <a:endParaRPr lang="it-IT" sz="2400" dirty="0">
              <a:solidFill>
                <a:schemeClr val="tx1"/>
              </a:solidFill>
              <a:ea typeface="Calibri" pitchFamily="34" charset="0"/>
              <a:cs typeface="Calibri" pitchFamily="34" charset="0"/>
            </a:endParaRPr>
          </a:p>
        </p:txBody>
      </p:sp>
      <p:sp>
        <p:nvSpPr>
          <p:cNvPr id="5" name="Rettangolo 4"/>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1086963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Aiuta i tuoi figli a difendersi</a:t>
            </a:r>
            <a:endParaRPr lang="it-IT"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2271" y="1825625"/>
            <a:ext cx="4145967" cy="4145967"/>
          </a:xfrm>
          <a:prstGeom prst="rect">
            <a:avLst/>
          </a:prstGeom>
        </p:spPr>
      </p:pic>
      <p:sp>
        <p:nvSpPr>
          <p:cNvPr id="3" name="Content Placeholder 2"/>
          <p:cNvSpPr>
            <a:spLocks noGrp="1"/>
          </p:cNvSpPr>
          <p:nvPr>
            <p:ph idx="1"/>
          </p:nvPr>
        </p:nvSpPr>
        <p:spPr>
          <a:xfrm>
            <a:off x="838200" y="1825625"/>
            <a:ext cx="7350457" cy="4351338"/>
          </a:xfrm>
        </p:spPr>
        <p:txBody>
          <a:bodyPr>
            <a:noAutofit/>
          </a:bodyPr>
          <a:lstStyle/>
          <a:p>
            <a:pPr marL="0" indent="0">
              <a:buNone/>
            </a:pPr>
            <a:endParaRPr lang="it-IT" sz="2400" b="1" dirty="0" smtClean="0"/>
          </a:p>
          <a:p>
            <a:pPr marL="0" indent="0">
              <a:buNone/>
            </a:pPr>
            <a:r>
              <a:rPr lang="it-IT" sz="2400" b="1" dirty="0" smtClean="0"/>
              <a:t>La</a:t>
            </a:r>
            <a:r>
              <a:rPr lang="it-IT" sz="2400" dirty="0" smtClean="0"/>
              <a:t> </a:t>
            </a:r>
            <a:r>
              <a:rPr lang="it-IT" sz="2400" b="1" dirty="0" smtClean="0"/>
              <a:t>comunicazione </a:t>
            </a:r>
            <a:r>
              <a:rPr lang="it-IT" sz="2400" b="1" dirty="0"/>
              <a:t>con i tuoi figli è un presupposto fondamentale</a:t>
            </a:r>
            <a:r>
              <a:rPr lang="it-IT" sz="2400" dirty="0"/>
              <a:t> per capire se qualcosa non va e prevenire eventuali problemi. </a:t>
            </a:r>
            <a:endParaRPr lang="it-IT" sz="2400" dirty="0" smtClean="0"/>
          </a:p>
          <a:p>
            <a:pPr marL="0" indent="0">
              <a:buNone/>
            </a:pPr>
            <a:endParaRPr lang="it-IT" sz="2400" dirty="0"/>
          </a:p>
          <a:p>
            <a:pPr marL="0" indent="0">
              <a:buNone/>
            </a:pPr>
            <a:r>
              <a:rPr lang="it-IT" sz="2400" dirty="0"/>
              <a:t>Presta attenzione alle </a:t>
            </a:r>
            <a:r>
              <a:rPr lang="it-IT" sz="2400" b="1" dirty="0"/>
              <a:t>informazioni identificabili </a:t>
            </a:r>
            <a:r>
              <a:rPr lang="it-IT" sz="2400" dirty="0"/>
              <a:t>inserite nel profilo dei tuoi figli. </a:t>
            </a:r>
          </a:p>
          <a:p>
            <a:pPr marL="0" indent="0">
              <a:buNone/>
            </a:pPr>
            <a:endParaRPr lang="it-IT" sz="2400" dirty="0" smtClean="0"/>
          </a:p>
          <a:p>
            <a:pPr marL="0" indent="0">
              <a:buNone/>
            </a:pPr>
            <a:r>
              <a:rPr lang="it-IT" sz="2400" dirty="0" smtClean="0"/>
              <a:t>Se riscontri una situazione a rischio </a:t>
            </a:r>
            <a:r>
              <a:rPr lang="it-IT" sz="2400" b="1" dirty="0" smtClean="0"/>
              <a:t>segnala </a:t>
            </a:r>
            <a:r>
              <a:rPr lang="it-IT" sz="2400" b="1" dirty="0"/>
              <a:t>il </a:t>
            </a:r>
            <a:r>
              <a:rPr lang="it-IT" sz="2400" b="1" dirty="0" err="1"/>
              <a:t>cyberbullo</a:t>
            </a:r>
            <a:r>
              <a:rPr lang="it-IT" sz="2400" dirty="0"/>
              <a:t> e il suo comportamento al sito che utilizza. </a:t>
            </a:r>
            <a:br>
              <a:rPr lang="it-IT" sz="2400" dirty="0"/>
            </a:br>
            <a:r>
              <a:rPr lang="it-IT" sz="2200" dirty="0"/>
              <a:t/>
            </a:r>
            <a:br>
              <a:rPr lang="it-IT" sz="2200" dirty="0"/>
            </a:br>
            <a:r>
              <a:rPr lang="it-IT" sz="2200" dirty="0"/>
              <a:t/>
            </a:r>
            <a:br>
              <a:rPr lang="it-IT" sz="2200" dirty="0"/>
            </a:br>
            <a:endParaRPr lang="it-IT" sz="2200" dirty="0">
              <a:effectLst/>
            </a:endParaRPr>
          </a:p>
        </p:txBody>
      </p:sp>
      <p:sp>
        <p:nvSpPr>
          <p:cNvPr id="5" name="Rettangolo 4"/>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1634773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Consigliare ai tuoi figli di</a:t>
            </a:r>
            <a:endParaRPr lang="it-IT"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15738" y="1690688"/>
            <a:ext cx="3676262" cy="4385291"/>
          </a:xfrm>
          <a:prstGeom prst="rect">
            <a:avLst/>
          </a:prstGeom>
        </p:spPr>
      </p:pic>
      <p:sp>
        <p:nvSpPr>
          <p:cNvPr id="3" name="Segnaposto contenuto 2"/>
          <p:cNvSpPr>
            <a:spLocks noGrp="1"/>
          </p:cNvSpPr>
          <p:nvPr>
            <p:ph idx="1"/>
          </p:nvPr>
        </p:nvSpPr>
        <p:spPr>
          <a:xfrm>
            <a:off x="838200" y="1825625"/>
            <a:ext cx="8044543" cy="4351338"/>
          </a:xfrm>
        </p:spPr>
        <p:txBody>
          <a:bodyPr>
            <a:normAutofit/>
          </a:bodyPr>
          <a:lstStyle/>
          <a:p>
            <a:pPr marL="0" indent="0">
              <a:buNone/>
            </a:pPr>
            <a:endParaRPr lang="it-IT" sz="2200" dirty="0" smtClean="0"/>
          </a:p>
          <a:p>
            <a:pPr marL="0" indent="0">
              <a:buNone/>
            </a:pPr>
            <a:r>
              <a:rPr lang="it-IT" sz="2200" dirty="0" smtClean="0"/>
              <a:t>Consentire </a:t>
            </a:r>
            <a:r>
              <a:rPr lang="it-IT" sz="2200" dirty="0"/>
              <a:t>e inviare richieste di amicizia </a:t>
            </a:r>
            <a:r>
              <a:rPr lang="it-IT" sz="2200" b="1" dirty="0"/>
              <a:t>solo a persone conosciute realmente</a:t>
            </a:r>
            <a:r>
              <a:rPr lang="it-IT" sz="2200" dirty="0"/>
              <a:t>.</a:t>
            </a:r>
          </a:p>
          <a:p>
            <a:pPr marL="0" indent="0">
              <a:buNone/>
            </a:pPr>
            <a:endParaRPr lang="it-IT" sz="2200" dirty="0" smtClean="0"/>
          </a:p>
          <a:p>
            <a:pPr marL="0" indent="0">
              <a:buNone/>
            </a:pPr>
            <a:r>
              <a:rPr lang="it-IT" sz="2200" dirty="0" smtClean="0"/>
              <a:t>Impostare correttamente la </a:t>
            </a:r>
            <a:r>
              <a:rPr lang="it-IT" sz="2200" b="1" dirty="0" smtClean="0"/>
              <a:t>privacy</a:t>
            </a:r>
            <a:r>
              <a:rPr lang="it-IT" sz="2200" dirty="0" smtClean="0"/>
              <a:t> delle informazioni </a:t>
            </a:r>
            <a:r>
              <a:rPr lang="it-IT" sz="2200" dirty="0"/>
              <a:t>personali </a:t>
            </a:r>
            <a:r>
              <a:rPr lang="it-IT" sz="2200" dirty="0" smtClean="0"/>
              <a:t>(scuola, cellulare</a:t>
            </a:r>
            <a:r>
              <a:rPr lang="it-IT" sz="2200" dirty="0"/>
              <a:t>, </a:t>
            </a:r>
            <a:r>
              <a:rPr lang="it-IT" sz="2200" dirty="0" smtClean="0"/>
              <a:t>indirizzo, etc.).</a:t>
            </a:r>
            <a:endParaRPr lang="it-IT" sz="2200" dirty="0"/>
          </a:p>
          <a:p>
            <a:pPr marL="0" indent="0">
              <a:buNone/>
            </a:pPr>
            <a:endParaRPr lang="it-IT" sz="2200" dirty="0"/>
          </a:p>
          <a:p>
            <a:pPr marL="0" indent="0">
              <a:buNone/>
            </a:pPr>
            <a:r>
              <a:rPr lang="it-IT" sz="2200" dirty="0" smtClean="0"/>
              <a:t>Creare le </a:t>
            </a:r>
            <a:r>
              <a:rPr lang="it-IT" sz="2200" b="1" dirty="0" smtClean="0"/>
              <a:t>liste di amici </a:t>
            </a:r>
            <a:r>
              <a:rPr lang="it-IT" sz="2200" dirty="0" smtClean="0"/>
              <a:t>per poter far leggere i propri post alle persone corrette.</a:t>
            </a:r>
          </a:p>
          <a:p>
            <a:pPr marL="0" indent="0">
              <a:buNone/>
            </a:pPr>
            <a:endParaRPr lang="it-IT" sz="2200" dirty="0"/>
          </a:p>
        </p:txBody>
      </p:sp>
      <p:sp>
        <p:nvSpPr>
          <p:cNvPr id="5" name="Rettangolo 4"/>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3246258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Pornografia</a:t>
            </a:r>
            <a:endParaRPr lang="it-IT" dirty="0"/>
          </a:p>
        </p:txBody>
      </p:sp>
      <p:sp>
        <p:nvSpPr>
          <p:cNvPr id="3" name="Content Placeholder 2"/>
          <p:cNvSpPr>
            <a:spLocks noGrp="1"/>
          </p:cNvSpPr>
          <p:nvPr>
            <p:ph idx="1"/>
          </p:nvPr>
        </p:nvSpPr>
        <p:spPr>
          <a:xfrm>
            <a:off x="838200" y="1825625"/>
            <a:ext cx="7350457" cy="4351338"/>
          </a:xfrm>
        </p:spPr>
        <p:txBody>
          <a:bodyPr>
            <a:noAutofit/>
          </a:bodyPr>
          <a:lstStyle/>
          <a:p>
            <a:pPr marL="0" indent="0">
              <a:buNone/>
            </a:pPr>
            <a:endParaRPr lang="it-IT" sz="2200" dirty="0" smtClean="0"/>
          </a:p>
          <a:p>
            <a:pPr marL="0" indent="0">
              <a:buNone/>
            </a:pPr>
            <a:endParaRPr lang="it-IT" sz="2200" dirty="0"/>
          </a:p>
          <a:p>
            <a:pPr marL="0" indent="0">
              <a:buNone/>
            </a:pPr>
            <a:r>
              <a:rPr lang="it-IT" sz="2200" dirty="0" smtClean="0"/>
              <a:t>I </a:t>
            </a:r>
            <a:r>
              <a:rPr lang="it-IT" sz="2200" dirty="0"/>
              <a:t>siti di contenuti sessualmente espliciti sono moltissimi e gratuiti, per i ragazzi è facilissimo accedervi. </a:t>
            </a:r>
            <a:endParaRPr lang="it-IT" sz="2200" dirty="0" smtClean="0"/>
          </a:p>
          <a:p>
            <a:pPr marL="0" indent="0">
              <a:buNone/>
            </a:pPr>
            <a:endParaRPr lang="it-IT" sz="2200" dirty="0" smtClean="0"/>
          </a:p>
          <a:p>
            <a:pPr marL="0" indent="0">
              <a:buNone/>
            </a:pPr>
            <a:r>
              <a:rPr lang="it-IT" sz="2200" b="1" dirty="0" smtClean="0"/>
              <a:t>Proprio </a:t>
            </a:r>
            <a:r>
              <a:rPr lang="it-IT" sz="2200" b="1" dirty="0"/>
              <a:t>i temi che più li imbarazzano</a:t>
            </a:r>
            <a:r>
              <a:rPr lang="it-IT" sz="2200" dirty="0"/>
              <a:t> come la sessualità, </a:t>
            </a:r>
            <a:r>
              <a:rPr lang="it-IT" sz="2200" b="1" dirty="0"/>
              <a:t>sono quelli su cui cercano maggiori risposte</a:t>
            </a:r>
            <a:r>
              <a:rPr lang="it-IT" sz="2200" dirty="0"/>
              <a:t>, ma online possono trovare immagini e video in grado di turbarli profondamente. </a:t>
            </a:r>
            <a:endParaRPr lang="it-IT" sz="2200" dirty="0" smtClean="0"/>
          </a:p>
          <a:p>
            <a:pPr marL="0" indent="0">
              <a:buNone/>
            </a:pPr>
            <a:r>
              <a:rPr lang="it-IT" sz="2200" dirty="0"/>
              <a:t/>
            </a:r>
            <a:br>
              <a:rPr lang="it-IT" sz="2200" dirty="0"/>
            </a:br>
            <a:endParaRPr lang="it-IT" sz="2200" dirty="0">
              <a:effectLst/>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9148850" y="1825625"/>
            <a:ext cx="2580694" cy="4157766"/>
          </a:xfrm>
          <a:prstGeom prst="rect">
            <a:avLst/>
          </a:prstGeom>
        </p:spPr>
      </p:pic>
      <p:sp>
        <p:nvSpPr>
          <p:cNvPr id="5" name="Rettangolo 4"/>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925226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7250" y="1690688"/>
            <a:ext cx="4245429" cy="4245429"/>
          </a:xfrm>
          <a:prstGeom prst="rect">
            <a:avLst/>
          </a:prstGeom>
        </p:spPr>
      </p:pic>
      <p:sp>
        <p:nvSpPr>
          <p:cNvPr id="10" name="Title 1"/>
          <p:cNvSpPr>
            <a:spLocks noGrp="1"/>
          </p:cNvSpPr>
          <p:nvPr>
            <p:ph type="title"/>
          </p:nvPr>
        </p:nvSpPr>
        <p:spPr/>
        <p:txBody>
          <a:bodyPr>
            <a:normAutofit/>
          </a:bodyPr>
          <a:lstStyle/>
          <a:p>
            <a:r>
              <a:rPr lang="en-US" dirty="0"/>
              <a:t>Sexting… </a:t>
            </a:r>
            <a:r>
              <a:rPr lang="en-US" dirty="0" err="1"/>
              <a:t>cos’è</a:t>
            </a:r>
            <a:r>
              <a:rPr lang="en-US" dirty="0"/>
              <a:t>?!</a:t>
            </a:r>
          </a:p>
        </p:txBody>
      </p:sp>
      <p:sp>
        <p:nvSpPr>
          <p:cNvPr id="3" name="Content Placeholder 2"/>
          <p:cNvSpPr>
            <a:spLocks noGrp="1"/>
          </p:cNvSpPr>
          <p:nvPr>
            <p:ph idx="1"/>
          </p:nvPr>
        </p:nvSpPr>
        <p:spPr>
          <a:xfrm>
            <a:off x="838200" y="1825625"/>
            <a:ext cx="7708641" cy="4351338"/>
          </a:xfrm>
        </p:spPr>
        <p:txBody>
          <a:bodyPr>
            <a:normAutofit/>
          </a:bodyPr>
          <a:lstStyle/>
          <a:p>
            <a:pPr marL="0" indent="0">
              <a:buNone/>
            </a:pPr>
            <a:endParaRPr lang="it-IT" sz="2200" dirty="0" smtClean="0">
              <a:solidFill>
                <a:schemeClr val="tx1"/>
              </a:solidFill>
            </a:endParaRPr>
          </a:p>
          <a:p>
            <a:pPr marL="0" indent="0">
              <a:buNone/>
            </a:pPr>
            <a:r>
              <a:rPr lang="it-IT" sz="2200" dirty="0" smtClean="0">
                <a:solidFill>
                  <a:schemeClr val="tx1"/>
                </a:solidFill>
              </a:rPr>
              <a:t>Il </a:t>
            </a:r>
            <a:r>
              <a:rPr lang="it-IT" sz="2200" b="1" dirty="0">
                <a:solidFill>
                  <a:schemeClr val="tx1"/>
                </a:solidFill>
              </a:rPr>
              <a:t>sexting</a:t>
            </a:r>
            <a:r>
              <a:rPr lang="it-IT" sz="2200" dirty="0">
                <a:solidFill>
                  <a:schemeClr val="tx1"/>
                </a:solidFill>
              </a:rPr>
              <a:t> è considerato una vera e propria moda fra i </a:t>
            </a:r>
            <a:r>
              <a:rPr lang="it-IT" sz="2200" dirty="0" smtClean="0">
                <a:solidFill>
                  <a:schemeClr val="tx1"/>
                </a:solidFill>
              </a:rPr>
              <a:t>giovani.</a:t>
            </a:r>
            <a:endParaRPr lang="it-IT" sz="2200" dirty="0">
              <a:solidFill>
                <a:schemeClr val="tx1"/>
              </a:solidFill>
            </a:endParaRPr>
          </a:p>
          <a:p>
            <a:pPr marL="0" indent="0">
              <a:buNone/>
            </a:pPr>
            <a:r>
              <a:rPr lang="it-IT" sz="2200" dirty="0"/>
              <a:t>C</a:t>
            </a:r>
            <a:r>
              <a:rPr lang="it-IT" sz="2200" dirty="0" smtClean="0">
                <a:solidFill>
                  <a:schemeClr val="tx1"/>
                </a:solidFill>
              </a:rPr>
              <a:t>onsiste nello </a:t>
            </a:r>
            <a:r>
              <a:rPr lang="it-IT" sz="2200" dirty="0">
                <a:solidFill>
                  <a:schemeClr val="tx1"/>
                </a:solidFill>
              </a:rPr>
              <a:t>scambio di foto e video a sfondo sessuale, spesso realizzate con il cellulare, e/o nella pubblicazione tramite via telematica, come chat, social network e </a:t>
            </a:r>
            <a:r>
              <a:rPr lang="it-IT" sz="2200" dirty="0" smtClean="0">
                <a:solidFill>
                  <a:schemeClr val="tx1"/>
                </a:solidFill>
              </a:rPr>
              <a:t>Internet </a:t>
            </a:r>
            <a:r>
              <a:rPr lang="it-IT" sz="2200" dirty="0">
                <a:solidFill>
                  <a:schemeClr val="tx1"/>
                </a:solidFill>
              </a:rPr>
              <a:t>in </a:t>
            </a:r>
            <a:r>
              <a:rPr lang="it-IT" sz="2200" dirty="0" smtClean="0">
                <a:solidFill>
                  <a:schemeClr val="tx1"/>
                </a:solidFill>
              </a:rPr>
              <a:t>generale.</a:t>
            </a:r>
            <a:endParaRPr lang="it-IT" sz="2200" dirty="0">
              <a:solidFill>
                <a:schemeClr val="tx1"/>
              </a:solidFill>
            </a:endParaRPr>
          </a:p>
          <a:p>
            <a:pPr marL="0" indent="0">
              <a:buNone/>
            </a:pPr>
            <a:r>
              <a:rPr lang="it-IT" sz="2200" dirty="0">
                <a:solidFill>
                  <a:schemeClr val="tx1"/>
                </a:solidFill>
              </a:rPr>
              <a:t>Spesso tali immagini, anche se inviate ad una stretta cerchia di persone, </a:t>
            </a:r>
            <a:r>
              <a:rPr lang="it-IT" sz="2200" b="1" dirty="0">
                <a:solidFill>
                  <a:schemeClr val="tx1"/>
                </a:solidFill>
              </a:rPr>
              <a:t>si diffondono in modo incontrollabile</a:t>
            </a:r>
            <a:r>
              <a:rPr lang="it-IT" sz="2200" dirty="0">
                <a:solidFill>
                  <a:schemeClr val="tx1"/>
                </a:solidFill>
              </a:rPr>
              <a:t> e possono creare seri problemi alla persona ritratta nelle foto/video.</a:t>
            </a:r>
            <a:endParaRPr lang="en-US" sz="2200" dirty="0">
              <a:solidFill>
                <a:schemeClr val="tx1"/>
              </a:solidFill>
            </a:endParaRPr>
          </a:p>
        </p:txBody>
      </p:sp>
      <p:sp>
        <p:nvSpPr>
          <p:cNvPr id="5" name="Rettangolo 4"/>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1658618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Riepilogo link utili</a:t>
            </a:r>
            <a:endParaRPr lang="it-IT" dirty="0"/>
          </a:p>
        </p:txBody>
      </p:sp>
      <p:sp>
        <p:nvSpPr>
          <p:cNvPr id="3" name="Segnaposto contenuto 2"/>
          <p:cNvSpPr>
            <a:spLocks noGrp="1"/>
          </p:cNvSpPr>
          <p:nvPr>
            <p:ph idx="1"/>
          </p:nvPr>
        </p:nvSpPr>
        <p:spPr/>
        <p:txBody>
          <a:bodyPr>
            <a:normAutofit/>
          </a:bodyPr>
          <a:lstStyle/>
          <a:p>
            <a:pPr marL="0" indent="0">
              <a:buNone/>
            </a:pPr>
            <a:r>
              <a:rPr lang="it-IT" sz="2200" dirty="0"/>
              <a:t>Sicuri Online</a:t>
            </a:r>
            <a:br>
              <a:rPr lang="it-IT" sz="2200" dirty="0"/>
            </a:br>
            <a:r>
              <a:rPr lang="it-IT" sz="2200" dirty="0">
                <a:hlinkClick r:id="rId3"/>
              </a:rPr>
              <a:t>http://www.microsoft.com/italy/sicurionline/home.aspx</a:t>
            </a:r>
            <a:endParaRPr lang="it-IT" sz="2200" dirty="0"/>
          </a:p>
          <a:p>
            <a:pPr marL="0" indent="0">
              <a:buNone/>
            </a:pPr>
            <a:endParaRPr lang="it-IT" sz="2200" dirty="0"/>
          </a:p>
          <a:p>
            <a:pPr marL="0" indent="0">
              <a:buNone/>
            </a:pPr>
            <a:r>
              <a:rPr lang="it-IT" sz="2200" dirty="0" err="1"/>
              <a:t>Safety</a:t>
            </a:r>
            <a:r>
              <a:rPr lang="it-IT" sz="2200" dirty="0"/>
              <a:t> and Security Center</a:t>
            </a:r>
            <a:br>
              <a:rPr lang="it-IT" sz="2200" dirty="0"/>
            </a:br>
            <a:r>
              <a:rPr lang="it-IT" sz="2200" dirty="0">
                <a:hlinkClick r:id="rId4"/>
              </a:rPr>
              <a:t>http://www.microsoft.com/it-it/security/default.aspx</a:t>
            </a:r>
            <a:endParaRPr lang="it-IT" sz="2200" dirty="0"/>
          </a:p>
          <a:p>
            <a:endParaRPr lang="it-IT" sz="2400" dirty="0"/>
          </a:p>
          <a:p>
            <a:endParaRPr lang="it-IT" sz="2400" dirty="0"/>
          </a:p>
        </p:txBody>
      </p:sp>
      <p:sp>
        <p:nvSpPr>
          <p:cNvPr id="4" name="Rettangolo 3"/>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49738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B25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367" y="270387"/>
            <a:ext cx="1637179" cy="602226"/>
          </a:xfrm>
          <a:prstGeom prst="rect">
            <a:avLst/>
          </a:prstGeom>
        </p:spPr>
      </p:pic>
      <p:sp>
        <p:nvSpPr>
          <p:cNvPr id="6" name="Rettangolo 5"/>
          <p:cNvSpPr/>
          <p:nvPr/>
        </p:nvSpPr>
        <p:spPr>
          <a:xfrm>
            <a:off x="225367" y="257152"/>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93431" y="6317612"/>
            <a:ext cx="11482754" cy="369332"/>
          </a:xfrm>
          <a:prstGeom prst="rect">
            <a:avLst/>
          </a:prstGeom>
          <a:noFill/>
        </p:spPr>
        <p:txBody>
          <a:bodyPr wrap="square" rtlCol="0">
            <a:spAutoFit/>
          </a:bodyPr>
          <a:lstStyle/>
          <a:p>
            <a:r>
              <a:rPr lang="it-IT" dirty="0" smtClean="0"/>
              <a:t>Paolo Luigi Ottone  - Analista Programmatore - Esperto in </a:t>
            </a:r>
            <a:r>
              <a:rPr lang="it-IT" dirty="0" err="1" smtClean="0"/>
              <a:t>Cybersicurezza</a:t>
            </a:r>
            <a:r>
              <a:rPr lang="it-IT" dirty="0" smtClean="0"/>
              <a:t> email: paolo@paoloottone.it</a:t>
            </a:r>
            <a:endParaRPr lang="it-IT" dirty="0"/>
          </a:p>
        </p:txBody>
      </p:sp>
      <p:sp>
        <p:nvSpPr>
          <p:cNvPr id="2" name="CasellaDiTesto 1"/>
          <p:cNvSpPr txBox="1"/>
          <p:nvPr/>
        </p:nvSpPr>
        <p:spPr>
          <a:xfrm>
            <a:off x="2146495" y="1160584"/>
            <a:ext cx="7576626" cy="4154984"/>
          </a:xfrm>
          <a:prstGeom prst="rect">
            <a:avLst/>
          </a:prstGeom>
          <a:noFill/>
        </p:spPr>
        <p:txBody>
          <a:bodyPr wrap="none" rtlCol="0">
            <a:spAutoFit/>
          </a:bodyPr>
          <a:lstStyle/>
          <a:p>
            <a:r>
              <a:rPr lang="it-IT" sz="3600" b="1" dirty="0" smtClean="0"/>
              <a:t>Grazie per l’attenzione</a:t>
            </a:r>
          </a:p>
          <a:p>
            <a:endParaRPr lang="it-IT" dirty="0"/>
          </a:p>
          <a:p>
            <a:r>
              <a:rPr lang="it-IT" sz="2400" b="1" dirty="0" smtClean="0"/>
              <a:t>Per informazioni sul progetto:</a:t>
            </a:r>
          </a:p>
          <a:p>
            <a:endParaRPr lang="it-IT" sz="2400" b="1" dirty="0" smtClean="0"/>
          </a:p>
          <a:p>
            <a:pPr algn="ctr"/>
            <a:r>
              <a:rPr lang="it-IT" dirty="0"/>
              <a:t>ISTITUTO PARITARIO COMPRENSIVO</a:t>
            </a:r>
          </a:p>
          <a:p>
            <a:pPr algn="ctr"/>
            <a:r>
              <a:rPr lang="it-IT" dirty="0"/>
              <a:t>“SANTA LUCIA FILIPPINI”</a:t>
            </a:r>
          </a:p>
          <a:p>
            <a:pPr algn="ctr"/>
            <a:r>
              <a:rPr lang="it-IT" dirty="0"/>
              <a:t>SCUOLA DELL’ INFANZIA – PRIMARIA – SECONDARIA I GRADO</a:t>
            </a:r>
          </a:p>
          <a:p>
            <a:pPr algn="ctr"/>
            <a:r>
              <a:rPr lang="it-IT" dirty="0"/>
              <a:t>Comuni di: Montefiascone – Capodimonte – Ischia di Castro</a:t>
            </a:r>
          </a:p>
          <a:p>
            <a:pPr algn="ctr"/>
            <a:r>
              <a:rPr lang="it-IT" dirty="0"/>
              <a:t>Sede: Via Ruben Rubbi, 19-01027 Montefiascone VT      Tel. e Fax 0761/826241</a:t>
            </a:r>
          </a:p>
          <a:p>
            <a:pPr algn="ctr"/>
            <a:r>
              <a:rPr lang="it-IT" dirty="0"/>
              <a:t>C. MECCANOGRAFICO: VT1M00600E</a:t>
            </a:r>
          </a:p>
          <a:p>
            <a:pPr algn="ctr"/>
            <a:r>
              <a:rPr lang="it-IT" dirty="0"/>
              <a:t>www.santaluciafilippini-montefiascone.it</a:t>
            </a:r>
          </a:p>
          <a:p>
            <a:pPr algn="ctr"/>
            <a:r>
              <a:rPr lang="it-IT" dirty="0"/>
              <a:t>e-mail: scuola.sl.filippini@virgilio.it   </a:t>
            </a:r>
            <a:r>
              <a:rPr lang="it-IT" dirty="0" err="1"/>
              <a:t>pec</a:t>
            </a:r>
            <a:r>
              <a:rPr lang="it-IT" dirty="0"/>
              <a:t>:  ipc.santaluciafilippini@pec.it</a:t>
            </a:r>
          </a:p>
          <a:p>
            <a:endParaRPr lang="it-IT" dirty="0"/>
          </a:p>
        </p:txBody>
      </p:sp>
    </p:spTree>
    <p:extLst>
      <p:ext uri="{BB962C8B-B14F-4D97-AF65-F5344CB8AC3E}">
        <p14:creationId xmlns:p14="http://schemas.microsoft.com/office/powerpoint/2010/main" val="2398733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152" y="1682496"/>
            <a:ext cx="3438144" cy="4334256"/>
          </a:xfrm>
          <a:prstGeom prst="rect">
            <a:avLst/>
          </a:prstGeom>
        </p:spPr>
      </p:pic>
      <p:sp>
        <p:nvSpPr>
          <p:cNvPr id="2" name="Title 1"/>
          <p:cNvSpPr>
            <a:spLocks noGrp="1"/>
          </p:cNvSpPr>
          <p:nvPr>
            <p:ph type="ctrTitle"/>
          </p:nvPr>
        </p:nvSpPr>
        <p:spPr>
          <a:xfrm>
            <a:off x="3364992" y="2235200"/>
            <a:ext cx="7211568" cy="2387600"/>
          </a:xfrm>
        </p:spPr>
        <p:txBody>
          <a:bodyPr/>
          <a:lstStyle/>
          <a:p>
            <a:pPr algn="l"/>
            <a:r>
              <a:rPr lang="it-IT" dirty="0" smtClean="0"/>
              <a:t>Qualche dato sull’utilizzo di Internet</a:t>
            </a:r>
            <a:endParaRPr lang="it-IT" dirty="0"/>
          </a:p>
        </p:txBody>
      </p:sp>
      <p:sp>
        <p:nvSpPr>
          <p:cNvPr id="5" name="Rettangolo 4"/>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700549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Cittadini e nuove tecnologie </a:t>
            </a:r>
            <a:endParaRPr lang="it-IT" dirty="0">
              <a:gradFill flip="none" rotWithShape="1">
                <a:gsLst>
                  <a:gs pos="0">
                    <a:schemeClr val="accent1"/>
                  </a:gs>
                  <a:gs pos="100000">
                    <a:schemeClr val="accent1"/>
                  </a:gs>
                </a:gsLst>
                <a:lin ang="5400000" scaled="0"/>
                <a:tileRect/>
              </a:gradFill>
            </a:endParaRPr>
          </a:p>
        </p:txBody>
      </p:sp>
      <p:sp>
        <p:nvSpPr>
          <p:cNvPr id="16" name="Rectangle 15"/>
          <p:cNvSpPr/>
          <p:nvPr/>
        </p:nvSpPr>
        <p:spPr>
          <a:xfrm>
            <a:off x="0" y="5906662"/>
            <a:ext cx="1083310" cy="258532"/>
          </a:xfrm>
          <a:prstGeom prst="rect">
            <a:avLst/>
          </a:prstGeom>
        </p:spPr>
        <p:txBody>
          <a:bodyPr wrap="none">
            <a:spAutoFit/>
          </a:bodyPr>
          <a:lstStyle/>
          <a:p>
            <a:pPr marL="460375" indent="-460375" algn="ctr">
              <a:lnSpc>
                <a:spcPct val="90000"/>
              </a:lnSpc>
              <a:spcBef>
                <a:spcPct val="20000"/>
              </a:spcBef>
              <a:buSzPct val="100000"/>
              <a:defRPr sz="2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it-IT" sz="1200" dirty="0">
                <a:latin typeface="+mj-lt"/>
                <a:cs typeface="Segoe UI" panose="020B0502040204020203" pitchFamily="34" charset="0"/>
              </a:rPr>
              <a:t>Dati Istat </a:t>
            </a:r>
            <a:r>
              <a:rPr lang="it-IT" sz="1200" dirty="0" smtClean="0">
                <a:latin typeface="+mj-lt"/>
                <a:cs typeface="Segoe UI" panose="020B0502040204020203" pitchFamily="34" charset="0"/>
              </a:rPr>
              <a:t>2013</a:t>
            </a:r>
            <a:endParaRPr lang="it-IT" sz="1200" dirty="0">
              <a:latin typeface="+mj-lt"/>
              <a:cs typeface="Segoe UI" panose="020B0502040204020203"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263544574"/>
              </p:ext>
            </p:extLst>
          </p:nvPr>
        </p:nvGraphicFramePr>
        <p:xfrm>
          <a:off x="838200" y="1813856"/>
          <a:ext cx="10515600"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83215" y="1690688"/>
            <a:ext cx="4414344" cy="4477408"/>
          </a:xfrm>
          <a:prstGeom prst="rect">
            <a:avLst/>
          </a:prstGeom>
        </p:spPr>
      </p:pic>
      <p:sp>
        <p:nvSpPr>
          <p:cNvPr id="6" name="Rettangolo 5"/>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27513214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1" y="228600"/>
            <a:ext cx="11149013" cy="1495794"/>
          </a:xfrm>
        </p:spPr>
        <p:txBody>
          <a:bodyPr/>
          <a:lstStyle/>
          <a:p>
            <a:r>
              <a:rPr lang="it-IT" dirty="0"/>
              <a:t>Le famiglie con almeno un minorenne sono le più tecnologiche</a:t>
            </a:r>
            <a:endParaRPr lang="en-US" dirty="0">
              <a:gradFill flip="none" rotWithShape="1">
                <a:gsLst>
                  <a:gs pos="0">
                    <a:schemeClr val="accent1"/>
                  </a:gs>
                  <a:gs pos="100000">
                    <a:schemeClr val="accent1"/>
                  </a:gs>
                </a:gsLst>
                <a:lin ang="5400000" scaled="0"/>
                <a:tileRect/>
              </a:gradFill>
            </a:endParaRPr>
          </a:p>
        </p:txBody>
      </p:sp>
      <p:graphicFrame>
        <p:nvGraphicFramePr>
          <p:cNvPr id="6" name="Chart 5"/>
          <p:cNvGraphicFramePr/>
          <p:nvPr>
            <p:extLst>
              <p:ext uri="{D42A27DB-BD31-4B8C-83A1-F6EECF244321}">
                <p14:modId xmlns:p14="http://schemas.microsoft.com/office/powerpoint/2010/main" val="2293160608"/>
              </p:ext>
            </p:extLst>
          </p:nvPr>
        </p:nvGraphicFramePr>
        <p:xfrm>
          <a:off x="791887" y="1626456"/>
          <a:ext cx="7332661" cy="456043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19029" y="5933957"/>
            <a:ext cx="1083310" cy="258532"/>
          </a:xfrm>
          <a:prstGeom prst="rect">
            <a:avLst/>
          </a:prstGeom>
        </p:spPr>
        <p:txBody>
          <a:bodyPr wrap="none">
            <a:spAutoFit/>
          </a:bodyPr>
          <a:lstStyle/>
          <a:p>
            <a:pPr marL="460375" indent="-460375" algn="ctr">
              <a:lnSpc>
                <a:spcPct val="90000"/>
              </a:lnSpc>
              <a:spcBef>
                <a:spcPct val="20000"/>
              </a:spcBef>
              <a:buSzPct val="100000"/>
              <a:defRPr sz="2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it-IT" sz="1200" dirty="0">
                <a:latin typeface="+mj-lt"/>
                <a:cs typeface="Segoe UI" panose="020B0502040204020203" pitchFamily="34" charset="0"/>
              </a:rPr>
              <a:t>Dati Istat </a:t>
            </a:r>
            <a:r>
              <a:rPr lang="it-IT" sz="1200" dirty="0" smtClean="0">
                <a:latin typeface="+mj-lt"/>
                <a:cs typeface="Segoe UI" panose="020B0502040204020203" pitchFamily="34" charset="0"/>
              </a:rPr>
              <a:t>2013</a:t>
            </a:r>
            <a:endParaRPr lang="it-IT" sz="1200" dirty="0">
              <a:latin typeface="+mj-lt"/>
              <a:cs typeface="Segoe UI" panose="020B0502040204020203" pitchFamily="34"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66351" y="1762401"/>
            <a:ext cx="2979683" cy="4171556"/>
          </a:xfrm>
          <a:prstGeom prst="rect">
            <a:avLst/>
          </a:prstGeom>
        </p:spPr>
      </p:pic>
      <p:sp>
        <p:nvSpPr>
          <p:cNvPr id="8" name="Rettangolo 7"/>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345187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it-IT" dirty="0" smtClean="0"/>
              <a:t>Capacità di utilizzo di Internet</a:t>
            </a:r>
            <a:endParaRPr lang="it-IT" dirty="0">
              <a:gradFill flip="none" rotWithShape="1">
                <a:gsLst>
                  <a:gs pos="0">
                    <a:schemeClr val="accent1"/>
                  </a:gs>
                  <a:gs pos="100000">
                    <a:schemeClr val="accent1"/>
                  </a:gs>
                </a:gsLst>
                <a:lin ang="5400000" scaled="0"/>
                <a:tileRect/>
              </a:gradFill>
            </a:endParaRPr>
          </a:p>
        </p:txBody>
      </p:sp>
      <p:sp>
        <p:nvSpPr>
          <p:cNvPr id="8" name="Rectangle 7"/>
          <p:cNvSpPr/>
          <p:nvPr/>
        </p:nvSpPr>
        <p:spPr>
          <a:xfrm>
            <a:off x="10595381" y="6507163"/>
            <a:ext cx="1093569" cy="258532"/>
          </a:xfrm>
          <a:prstGeom prst="rect">
            <a:avLst/>
          </a:prstGeom>
        </p:spPr>
        <p:txBody>
          <a:bodyPr wrap="none">
            <a:spAutoFit/>
          </a:bodyPr>
          <a:lstStyle/>
          <a:p>
            <a:pPr marL="460375" indent="-460375" algn="ctr">
              <a:lnSpc>
                <a:spcPct val="90000"/>
              </a:lnSpc>
              <a:spcBef>
                <a:spcPct val="20000"/>
              </a:spcBef>
              <a:buSzPct val="100000"/>
              <a:defRPr sz="2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it-IT" sz="1200" dirty="0">
                <a:solidFill>
                  <a:schemeClr val="bg1"/>
                </a:solidFill>
                <a:latin typeface="+mj-lt"/>
                <a:cs typeface="Segoe UI" panose="020B0502040204020203" pitchFamily="34" charset="0"/>
              </a:rPr>
              <a:t>Dati Istat 2011</a:t>
            </a:r>
          </a:p>
        </p:txBody>
      </p:sp>
      <p:graphicFrame>
        <p:nvGraphicFramePr>
          <p:cNvPr id="9" name="Segnaposto contenuto 8"/>
          <p:cNvGraphicFramePr>
            <a:graphicFrameLocks noGrp="1"/>
          </p:cNvGraphicFramePr>
          <p:nvPr>
            <p:ph idx="1"/>
            <p:extLst>
              <p:ext uri="{D42A27DB-BD31-4B8C-83A1-F6EECF244321}">
                <p14:modId xmlns:p14="http://schemas.microsoft.com/office/powerpoint/2010/main" val="3353348410"/>
              </p:ext>
            </p:extLst>
          </p:nvPr>
        </p:nvGraphicFramePr>
        <p:xfrm>
          <a:off x="841174" y="1509369"/>
          <a:ext cx="10321407" cy="457753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0" y="5920309"/>
            <a:ext cx="1083310" cy="258532"/>
          </a:xfrm>
          <a:prstGeom prst="rect">
            <a:avLst/>
          </a:prstGeom>
        </p:spPr>
        <p:txBody>
          <a:bodyPr wrap="none">
            <a:spAutoFit/>
          </a:bodyPr>
          <a:lstStyle/>
          <a:p>
            <a:pPr marL="460375" indent="-460375" algn="ctr">
              <a:lnSpc>
                <a:spcPct val="90000"/>
              </a:lnSpc>
              <a:spcBef>
                <a:spcPct val="20000"/>
              </a:spcBef>
              <a:buSzPct val="100000"/>
              <a:defRPr sz="2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it-IT" sz="1200" dirty="0">
                <a:latin typeface="+mj-lt"/>
                <a:cs typeface="Segoe UI" panose="020B0502040204020203" pitchFamily="34" charset="0"/>
              </a:rPr>
              <a:t>Dati Istat </a:t>
            </a:r>
            <a:r>
              <a:rPr lang="it-IT" sz="1200" dirty="0" smtClean="0">
                <a:latin typeface="+mj-lt"/>
                <a:cs typeface="Segoe UI" panose="020B0502040204020203" pitchFamily="34" charset="0"/>
              </a:rPr>
              <a:t>2013</a:t>
            </a:r>
            <a:endParaRPr lang="it-IT" sz="1200" dirty="0">
              <a:latin typeface="+mj-lt"/>
              <a:cs typeface="Segoe UI" panose="020B0502040204020203" pitchFamily="34" charset="0"/>
            </a:endParaRPr>
          </a:p>
        </p:txBody>
      </p:sp>
      <p:sp>
        <p:nvSpPr>
          <p:cNvPr id="2" name="TextBox 1"/>
          <p:cNvSpPr txBox="1"/>
          <p:nvPr/>
        </p:nvSpPr>
        <p:spPr>
          <a:xfrm>
            <a:off x="8643669" y="5643310"/>
            <a:ext cx="1259456" cy="276999"/>
          </a:xfrm>
          <a:prstGeom prst="rect">
            <a:avLst/>
          </a:prstGeom>
          <a:noFill/>
        </p:spPr>
        <p:txBody>
          <a:bodyPr wrap="square" rtlCol="0">
            <a:spAutoFit/>
          </a:bodyPr>
          <a:lstStyle/>
          <a:p>
            <a:r>
              <a:rPr lang="it-IT" sz="1200" dirty="0" smtClean="0">
                <a:solidFill>
                  <a:schemeClr val="bg2">
                    <a:lumMod val="50000"/>
                  </a:schemeClr>
                </a:solidFill>
              </a:rPr>
              <a:t>(Dati </a:t>
            </a:r>
            <a:r>
              <a:rPr lang="it-IT" sz="1200" dirty="0">
                <a:solidFill>
                  <a:schemeClr val="bg2">
                    <a:lumMod val="50000"/>
                  </a:schemeClr>
                </a:solidFill>
                <a:latin typeface="+mj-lt"/>
              </a:rPr>
              <a:t>Istat</a:t>
            </a:r>
            <a:r>
              <a:rPr lang="it-IT" sz="1200" dirty="0">
                <a:solidFill>
                  <a:schemeClr val="bg2">
                    <a:lumMod val="50000"/>
                  </a:schemeClr>
                </a:solidFill>
              </a:rPr>
              <a:t> </a:t>
            </a:r>
            <a:r>
              <a:rPr lang="it-IT" sz="1200" dirty="0" smtClean="0">
                <a:solidFill>
                  <a:schemeClr val="bg2">
                    <a:lumMod val="50000"/>
                  </a:schemeClr>
                </a:solidFill>
              </a:rPr>
              <a:t>2011)</a:t>
            </a:r>
            <a:endParaRPr lang="it-IT" sz="1200" dirty="0">
              <a:solidFill>
                <a:schemeClr val="bg2">
                  <a:lumMod val="50000"/>
                </a:schemeClr>
              </a:solidFill>
            </a:endParaRPr>
          </a:p>
        </p:txBody>
      </p:sp>
      <p:sp>
        <p:nvSpPr>
          <p:cNvPr id="7" name="Rettangolo 6"/>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249944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Il </a:t>
            </a:r>
            <a:r>
              <a:rPr lang="it-IT" b="1" dirty="0"/>
              <a:t>76,4%</a:t>
            </a:r>
            <a:r>
              <a:rPr lang="it-IT" dirty="0"/>
              <a:t> degli utenti ha riscontrato</a:t>
            </a:r>
            <a:br>
              <a:rPr lang="it-IT" dirty="0"/>
            </a:br>
            <a:r>
              <a:rPr lang="it-IT" dirty="0"/>
              <a:t>almeno un problema di sicurezza.</a:t>
            </a:r>
          </a:p>
        </p:txBody>
      </p:sp>
      <p:sp>
        <p:nvSpPr>
          <p:cNvPr id="3" name="Content Placeholder 2"/>
          <p:cNvSpPr>
            <a:spLocks noGrp="1"/>
          </p:cNvSpPr>
          <p:nvPr>
            <p:ph idx="1"/>
          </p:nvPr>
        </p:nvSpPr>
        <p:spPr>
          <a:xfrm>
            <a:off x="838200" y="2508925"/>
            <a:ext cx="10515600" cy="2540747"/>
          </a:xfrm>
        </p:spPr>
        <p:txBody>
          <a:bodyPr/>
          <a:lstStyle/>
          <a:p>
            <a:pPr marL="0" indent="0">
              <a:buNone/>
            </a:pPr>
            <a:r>
              <a:rPr lang="it-IT" dirty="0" smtClean="0">
                <a:gradFill>
                  <a:gsLst>
                    <a:gs pos="0">
                      <a:schemeClr val="accent6"/>
                    </a:gs>
                    <a:gs pos="86000">
                      <a:schemeClr val="accent6"/>
                    </a:gs>
                  </a:gsLst>
                  <a:lin ang="5400000" scaled="0"/>
                </a:gradFill>
              </a:rPr>
              <a:t>SPAM</a:t>
            </a:r>
          </a:p>
          <a:p>
            <a:pPr lvl="1"/>
            <a:r>
              <a:rPr lang="it-IT" dirty="0" smtClean="0"/>
              <a:t>Il 52,9% riceve email indesiderate</a:t>
            </a:r>
          </a:p>
          <a:p>
            <a:pPr lvl="1"/>
            <a:endParaRPr lang="it-IT" dirty="0" smtClean="0"/>
          </a:p>
          <a:p>
            <a:pPr lvl="1"/>
            <a:endParaRPr lang="it-IT" dirty="0" smtClean="0"/>
          </a:p>
          <a:p>
            <a:pPr marL="0" indent="0">
              <a:buNone/>
            </a:pPr>
            <a:r>
              <a:rPr lang="it-IT" dirty="0" smtClean="0">
                <a:gradFill>
                  <a:gsLst>
                    <a:gs pos="0">
                      <a:schemeClr val="accent6"/>
                    </a:gs>
                    <a:gs pos="86000">
                      <a:schemeClr val="accent6"/>
                    </a:gs>
                  </a:gsLst>
                  <a:lin ang="5400000" scaled="0"/>
                </a:gradFill>
              </a:rPr>
              <a:t>VIRUS</a:t>
            </a:r>
          </a:p>
          <a:p>
            <a:pPr lvl="1"/>
            <a:r>
              <a:rPr lang="it-IT" dirty="0" smtClean="0"/>
              <a:t>Il 45,5% è stato infettato da un Virus</a:t>
            </a:r>
            <a:br>
              <a:rPr lang="it-IT" dirty="0" smtClean="0"/>
            </a:br>
            <a:r>
              <a:rPr lang="it-IT" dirty="0" smtClean="0"/>
              <a:t>che ha causato perdita di dati.</a:t>
            </a:r>
          </a:p>
          <a:p>
            <a:pPr lvl="1"/>
            <a:endParaRPr lang="it-IT"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38511" y="1731509"/>
            <a:ext cx="4653439" cy="4261757"/>
          </a:xfrm>
          <a:prstGeom prst="rect">
            <a:avLst/>
          </a:prstGeom>
        </p:spPr>
      </p:pic>
      <p:sp>
        <p:nvSpPr>
          <p:cNvPr id="5" name="Rettangolo 4"/>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205834246"/>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Internet e i minori</a:t>
            </a:r>
            <a:endParaRPr lang="it-IT" dirty="0"/>
          </a:p>
        </p:txBody>
      </p:sp>
      <p:sp>
        <p:nvSpPr>
          <p:cNvPr id="3" name="Text Placeholder 2"/>
          <p:cNvSpPr>
            <a:spLocks noGrp="1"/>
          </p:cNvSpPr>
          <p:nvPr>
            <p:ph idx="1"/>
          </p:nvPr>
        </p:nvSpPr>
        <p:spPr>
          <a:xfrm>
            <a:off x="838200" y="1825625"/>
            <a:ext cx="7775448" cy="4351338"/>
          </a:xfrm>
        </p:spPr>
        <p:txBody>
          <a:bodyPr>
            <a:normAutofit/>
          </a:bodyPr>
          <a:lstStyle/>
          <a:p>
            <a:pPr marL="0" indent="0">
              <a:buNone/>
            </a:pPr>
            <a:endParaRPr lang="it-IT" sz="2200" dirty="0" smtClean="0"/>
          </a:p>
          <a:p>
            <a:pPr marL="0" indent="0">
              <a:buNone/>
            </a:pPr>
            <a:endParaRPr lang="it-IT" sz="2200" dirty="0"/>
          </a:p>
          <a:p>
            <a:pPr marL="0" indent="0">
              <a:buNone/>
            </a:pPr>
            <a:r>
              <a:rPr lang="it-IT" sz="2200" dirty="0" smtClean="0"/>
              <a:t>Internet per i ragazzi ha un’</a:t>
            </a:r>
            <a:r>
              <a:rPr lang="it-IT" sz="2200" b="1" dirty="0" smtClean="0"/>
              <a:t>attrazione magnetica</a:t>
            </a:r>
            <a:r>
              <a:rPr lang="it-IT" sz="2200" dirty="0" smtClean="0"/>
              <a:t>, tanto che molti genitori spesso si stupiscono (e si preoccupano) del tanto tempo passato dai figli davanti allo schermo. </a:t>
            </a:r>
          </a:p>
          <a:p>
            <a:pPr marL="0" indent="0">
              <a:buNone/>
            </a:pPr>
            <a:r>
              <a:rPr lang="it-IT" sz="2200" dirty="0"/>
              <a:t/>
            </a:r>
            <a:br>
              <a:rPr lang="it-IT" sz="2200" dirty="0"/>
            </a:br>
            <a:r>
              <a:rPr lang="it-IT" sz="2200" dirty="0"/>
              <a:t>Il motivo è che la Rete per i ragazzi è un </a:t>
            </a:r>
            <a:r>
              <a:rPr lang="it-IT" sz="2200" b="1" dirty="0"/>
              <a:t>luogo in cui incontrarsi, conoscersi e </a:t>
            </a:r>
            <a:r>
              <a:rPr lang="it-IT" sz="2200" b="1" dirty="0" smtClean="0"/>
              <a:t>sperimentare</a:t>
            </a:r>
            <a:r>
              <a:rPr lang="it-IT" sz="2200" dirty="0" smtClean="0"/>
              <a: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583" t="8502" r="17833" b="10298"/>
          <a:stretch/>
        </p:blipFill>
        <p:spPr>
          <a:xfrm>
            <a:off x="8940876" y="1825625"/>
            <a:ext cx="2961564" cy="3723521"/>
          </a:xfrm>
          <a:prstGeom prst="rect">
            <a:avLst/>
          </a:prstGeom>
        </p:spPr>
      </p:pic>
      <p:sp>
        <p:nvSpPr>
          <p:cNvPr id="5" name="Rettangolo 4"/>
          <p:cNvSpPr/>
          <p:nvPr/>
        </p:nvSpPr>
        <p:spPr>
          <a:xfrm>
            <a:off x="9513277" y="6194548"/>
            <a:ext cx="2497015" cy="615461"/>
          </a:xfrm>
          <a:prstGeom prst="rect">
            <a:avLst/>
          </a:prstGeom>
          <a:solidFill>
            <a:srgbClr val="00B25A"/>
          </a:solidFill>
          <a:ln>
            <a:solidFill>
              <a:srgbClr val="00B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93430" y="6317612"/>
            <a:ext cx="11816861" cy="369332"/>
          </a:xfrm>
          <a:prstGeom prst="rect">
            <a:avLst/>
          </a:prstGeom>
          <a:noFill/>
        </p:spPr>
        <p:txBody>
          <a:bodyPr wrap="square" rtlCol="0">
            <a:spAutoFit/>
          </a:bodyPr>
          <a:lstStyle/>
          <a:p>
            <a:r>
              <a:rPr lang="it-IT" dirty="0" smtClean="0"/>
              <a:t>Paolo Luigi Ottone  - Analista Programmatore - Esperto in </a:t>
            </a:r>
            <a:r>
              <a:rPr lang="it-IT" dirty="0" smtClean="0"/>
              <a:t>Cybersecurity -</a:t>
            </a:r>
            <a:r>
              <a:rPr lang="it-IT" dirty="0" smtClean="0"/>
              <a:t> </a:t>
            </a:r>
            <a:r>
              <a:rPr lang="it-IT" dirty="0" smtClean="0"/>
              <a:t>email: paolo@paoloottone.it</a:t>
            </a:r>
            <a:endParaRPr lang="it-IT" dirty="0"/>
          </a:p>
        </p:txBody>
      </p:sp>
    </p:spTree>
    <p:extLst>
      <p:ext uri="{BB962C8B-B14F-4D97-AF65-F5344CB8AC3E}">
        <p14:creationId xmlns:p14="http://schemas.microsoft.com/office/powerpoint/2010/main" val="2119430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3374</Words>
  <Application>Microsoft Office PowerPoint</Application>
  <PresentationFormat>Widescreen</PresentationFormat>
  <Paragraphs>378</Paragraphs>
  <Slides>37</Slides>
  <Notes>37</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37</vt:i4>
      </vt:variant>
    </vt:vector>
  </HeadingPairs>
  <TitlesOfParts>
    <vt:vector size="45" baseType="lpstr">
      <vt:lpstr>Arial</vt:lpstr>
      <vt:lpstr>Calibri</vt:lpstr>
      <vt:lpstr>Calibri Light</vt:lpstr>
      <vt:lpstr>Segoe</vt:lpstr>
      <vt:lpstr>Segoe UI</vt:lpstr>
      <vt:lpstr>Segoe UI Light</vt:lpstr>
      <vt:lpstr>Office Theme</vt:lpstr>
      <vt:lpstr>1_Office Theme</vt:lpstr>
      <vt:lpstr>Presentazione standard di PowerPoint</vt:lpstr>
      <vt:lpstr>Agenda</vt:lpstr>
      <vt:lpstr>Che cos’è il Safer Internet Day?</vt:lpstr>
      <vt:lpstr>Qualche dato sull’utilizzo di Internet</vt:lpstr>
      <vt:lpstr>Cittadini e nuove tecnologie </vt:lpstr>
      <vt:lpstr>Le famiglie con almeno un minorenne sono le più tecnologiche</vt:lpstr>
      <vt:lpstr>Capacità di utilizzo di Internet</vt:lpstr>
      <vt:lpstr>Il 76,4% degli utenti ha riscontrato almeno un problema di sicurezza.</vt:lpstr>
      <vt:lpstr>Internet e i minori</vt:lpstr>
      <vt:lpstr>Rischi per i minori</vt:lpstr>
      <vt:lpstr>Come prevenire i rischi?</vt:lpstr>
      <vt:lpstr>Le regole base</vt:lpstr>
      <vt:lpstr>Internet è un affare di famiglia</vt:lpstr>
      <vt:lpstr>Microsoft Family Safety</vt:lpstr>
      <vt:lpstr>Navigare in sicurezza</vt:lpstr>
      <vt:lpstr>Minacce alla sicurezza del PC</vt:lpstr>
      <vt:lpstr>Il browser</vt:lpstr>
      <vt:lpstr>Internet Explorer 11</vt:lpstr>
      <vt:lpstr>Outlook.com</vt:lpstr>
      <vt:lpstr>Windows Defender</vt:lpstr>
      <vt:lpstr>Microsoft Security Essentials  </vt:lpstr>
      <vt:lpstr>Windows Update</vt:lpstr>
      <vt:lpstr>Utilizzi ancora Windows XP?</vt:lpstr>
      <vt:lpstr>Il Centro Operativo di Windows</vt:lpstr>
      <vt:lpstr>L’importanza della password</vt:lpstr>
      <vt:lpstr>Social Network</vt:lpstr>
      <vt:lpstr>Social Network</vt:lpstr>
      <vt:lpstr>Social Network</vt:lpstr>
      <vt:lpstr>Social Network</vt:lpstr>
      <vt:lpstr>Cyberbullismo e altri fenomeni a rischio</vt:lpstr>
      <vt:lpstr>Cyberbullismo</vt:lpstr>
      <vt:lpstr>Aiuta i tuoi figli a difendersi</vt:lpstr>
      <vt:lpstr>Consigliare ai tuoi figli di</vt:lpstr>
      <vt:lpstr>Pornografia</vt:lpstr>
      <vt:lpstr>Sexting… cos’è?!</vt:lpstr>
      <vt:lpstr>Riepilogo link utili</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Giulia Tognu (Imageware SRL)</dc:creator>
  <cp:lastModifiedBy>Utente</cp:lastModifiedBy>
  <cp:revision>167</cp:revision>
  <dcterms:created xsi:type="dcterms:W3CDTF">2013-01-28T11:51:48Z</dcterms:created>
  <dcterms:modified xsi:type="dcterms:W3CDTF">2019-03-29T07:14:40Z</dcterms:modified>
</cp:coreProperties>
</file>